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4"/>
  </p:sldMasterIdLst>
  <p:notesMasterIdLst>
    <p:notesMasterId r:id="rId41"/>
  </p:notesMasterIdLst>
  <p:sldIdLst>
    <p:sldId id="299" r:id="rId5"/>
    <p:sldId id="283" r:id="rId6"/>
    <p:sldId id="300" r:id="rId7"/>
    <p:sldId id="281" r:id="rId8"/>
    <p:sldId id="301" r:id="rId9"/>
    <p:sldId id="290" r:id="rId10"/>
    <p:sldId id="257" r:id="rId11"/>
    <p:sldId id="263" r:id="rId12"/>
    <p:sldId id="302" r:id="rId13"/>
    <p:sldId id="267" r:id="rId14"/>
    <p:sldId id="315" r:id="rId15"/>
    <p:sldId id="317" r:id="rId16"/>
    <p:sldId id="318" r:id="rId17"/>
    <p:sldId id="319" r:id="rId18"/>
    <p:sldId id="320" r:id="rId19"/>
    <p:sldId id="303" r:id="rId20"/>
    <p:sldId id="304" r:id="rId21"/>
    <p:sldId id="305" r:id="rId22"/>
    <p:sldId id="328" r:id="rId23"/>
    <p:sldId id="270" r:id="rId24"/>
    <p:sldId id="313" r:id="rId25"/>
    <p:sldId id="321" r:id="rId26"/>
    <p:sldId id="323" r:id="rId27"/>
    <p:sldId id="334" r:id="rId28"/>
    <p:sldId id="261" r:id="rId29"/>
    <p:sldId id="262" r:id="rId30"/>
    <p:sldId id="331" r:id="rId31"/>
    <p:sldId id="332" r:id="rId32"/>
    <p:sldId id="333" r:id="rId33"/>
    <p:sldId id="335" r:id="rId34"/>
    <p:sldId id="324" r:id="rId35"/>
    <p:sldId id="326" r:id="rId36"/>
    <p:sldId id="327" r:id="rId37"/>
    <p:sldId id="311" r:id="rId38"/>
    <p:sldId id="322" r:id="rId39"/>
    <p:sldId id="27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3643947-E0E5-0AD1-3F35-CF7F74D404E7}" name="Janssens, Els (Mechelen)" initials="EJ" userId="S::Els.Janssens@sgs.com::dd34ed7b-0031-4140-b08b-f3850c0b0417" providerId="AD"/>
  <p188:author id="{36165A87-0CF2-0450-8DF4-8A4185AE555E}" name="kwl@data4knowledge.dk" initials="kw" userId="S::urn:spo:guest#kwl@data4knowledge.dk::" providerId="AD"/>
  <p188:author id="{4088EDD0-F007-9345-08D3-15CED8B2C220}" name="Kirsten Langendorf" initials="KL" userId="S::kwl@data4knowledge.dk::6c8af8eb-01fa-4a4c-8de2-f2ed1f5b12a9" providerId="AD"/>
  <p188:author id="{7FDC0DD4-687B-9B96-E094-001AF38A7F88}" name="Guest User" initials="GU" userId="S::urn:spo:anon#3224921114e5a0b196eca00df73384a1525d1862abd596ba6cc558cdaf7432ee::" providerId="AD"/>
  <p188:author id="{8B6CF8F4-7FCE-2F5A-D58E-73AE6C6B3961}" name="Jeremy Teoh" initials="JT" userId="S::jeremyyjteoh_gmail.com#ext#@cdisc.onmicrosoft.com::4ea40257-1840-4982-9132-e79aa731cdd4"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E2FE3D-5718-C3DC-1CBB-40314C36C3EE}" v="3" dt="2025-05-14T21:11:48.6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43"/>
    <p:restoredTop sz="94751"/>
  </p:normalViewPr>
  <p:slideViewPr>
    <p:cSldViewPr snapToGrid="0">
      <p:cViewPr varScale="1">
        <p:scale>
          <a:sx n="101" d="100"/>
          <a:sy n="101" d="100"/>
        </p:scale>
        <p:origin x="2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tenantanon#d093bb4c-c124-4023-ab35-b47c39e58683::" providerId="AD" clId="Web-{B9E2FE3D-5718-C3DC-1CBB-40314C36C3EE}"/>
    <pc:docChg chg="modSld">
      <pc:chgData name="Guest User" userId="S::urn:spo:tenantanon#d093bb4c-c124-4023-ab35-b47c39e58683::" providerId="AD" clId="Web-{B9E2FE3D-5718-C3DC-1CBB-40314C36C3EE}" dt="2025-05-14T21:11:45.426" v="1" actId="20577"/>
      <pc:docMkLst>
        <pc:docMk/>
      </pc:docMkLst>
      <pc:sldChg chg="modSp">
        <pc:chgData name="Guest User" userId="S::urn:spo:tenantanon#d093bb4c-c124-4023-ab35-b47c39e58683::" providerId="AD" clId="Web-{B9E2FE3D-5718-C3DC-1CBB-40314C36C3EE}" dt="2025-05-14T21:11:45.426" v="1" actId="20577"/>
        <pc:sldMkLst>
          <pc:docMk/>
          <pc:sldMk cId="2490523709" sldId="319"/>
        </pc:sldMkLst>
        <pc:spChg chg="mod">
          <ac:chgData name="Guest User" userId="S::urn:spo:tenantanon#d093bb4c-c124-4023-ab35-b47c39e58683::" providerId="AD" clId="Web-{B9E2FE3D-5718-C3DC-1CBB-40314C36C3EE}" dt="2025-05-14T21:11:45.426" v="1" actId="20577"/>
          <ac:spMkLst>
            <pc:docMk/>
            <pc:sldMk cId="2490523709" sldId="319"/>
            <ac:spMk id="2" creationId="{B8A5113F-85D4-486D-A57A-5CF823853E4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5F5E3E-B4A4-2144-A993-A580C93318FA}" type="doc">
      <dgm:prSet loTypeId="urn:microsoft.com/office/officeart/2005/8/layout/radial3" loCatId="" qsTypeId="urn:microsoft.com/office/officeart/2005/8/quickstyle/3d1" qsCatId="3D" csTypeId="urn:microsoft.com/office/officeart/2005/8/colors/colorful1" csCatId="colorful" phldr="1"/>
      <dgm:spPr/>
      <dgm:t>
        <a:bodyPr/>
        <a:lstStyle/>
        <a:p>
          <a:endParaRPr lang="en-GB"/>
        </a:p>
      </dgm:t>
    </dgm:pt>
    <dgm:pt modelId="{81062954-B272-F043-944D-4AE637E7C1A0}">
      <dgm:prSet phldrT="[Text]" custT="1"/>
      <dgm:spPr>
        <a:solidFill>
          <a:schemeClr val="accent1">
            <a:alpha val="50000"/>
          </a:schemeClr>
        </a:solidFill>
      </dgm:spPr>
      <dgm:t>
        <a:bodyPr/>
        <a:lstStyle/>
        <a:p>
          <a:r>
            <a:rPr lang="en-GB" sz="2400">
              <a:solidFill>
                <a:schemeClr val="bg1"/>
              </a:solidFill>
            </a:rPr>
            <a:t>Analysis Concept Working Group</a:t>
          </a:r>
        </a:p>
      </dgm:t>
    </dgm:pt>
    <dgm:pt modelId="{438D1F2D-7392-A245-B97E-36C53EBB9D1F}" type="parTrans" cxnId="{848E9542-386D-074F-A713-EEB7D775826F}">
      <dgm:prSet/>
      <dgm:spPr/>
      <dgm:t>
        <a:bodyPr/>
        <a:lstStyle/>
        <a:p>
          <a:endParaRPr lang="en-GB"/>
        </a:p>
      </dgm:t>
    </dgm:pt>
    <dgm:pt modelId="{1305CCC2-8AD2-8147-BB08-B24292A6A346}" type="sibTrans" cxnId="{848E9542-386D-074F-A713-EEB7D775826F}">
      <dgm:prSet/>
      <dgm:spPr/>
      <dgm:t>
        <a:bodyPr/>
        <a:lstStyle/>
        <a:p>
          <a:endParaRPr lang="en-GB"/>
        </a:p>
      </dgm:t>
    </dgm:pt>
    <dgm:pt modelId="{AC21E2CE-BD10-AF44-A263-3EFB83EB37F7}">
      <dgm:prSet phldrT="[Text]" custT="1"/>
      <dgm:spPr/>
      <dgm:t>
        <a:bodyPr lIns="0" tIns="0" rIns="0" bIns="0"/>
        <a:lstStyle/>
        <a:p>
          <a:pPr rtl="0"/>
          <a:r>
            <a:rPr lang="en-GB" sz="1000" b="1"/>
            <a:t>Bess LeRoy</a:t>
          </a:r>
          <a:br>
            <a:rPr lang="en-GB" sz="1000" b="1">
              <a:latin typeface="Arial" panose="020B0604020202020204"/>
            </a:rPr>
          </a:br>
          <a:r>
            <a:rPr lang="en-GB" sz="1000"/>
            <a:t>CDISC</a:t>
          </a:r>
        </a:p>
      </dgm:t>
    </dgm:pt>
    <dgm:pt modelId="{5E38A198-A8A5-9F41-885C-76E58A59307A}" type="parTrans" cxnId="{32AE7DF2-5854-6149-A3B8-EC12BE0AFA03}">
      <dgm:prSet/>
      <dgm:spPr/>
      <dgm:t>
        <a:bodyPr/>
        <a:lstStyle/>
        <a:p>
          <a:endParaRPr lang="en-GB"/>
        </a:p>
      </dgm:t>
    </dgm:pt>
    <dgm:pt modelId="{A7AADC8E-A577-B14E-A287-804DBC0F121D}" type="sibTrans" cxnId="{32AE7DF2-5854-6149-A3B8-EC12BE0AFA03}">
      <dgm:prSet/>
      <dgm:spPr/>
      <dgm:t>
        <a:bodyPr/>
        <a:lstStyle/>
        <a:p>
          <a:endParaRPr lang="en-GB"/>
        </a:p>
      </dgm:t>
    </dgm:pt>
    <dgm:pt modelId="{5F07D522-35BB-5A46-BEFA-3CA30FB20681}">
      <dgm:prSet phldrT="[Text]" custT="1"/>
      <dgm:spPr/>
      <dgm:t>
        <a:bodyPr lIns="0" tIns="0" rIns="0" bIns="0"/>
        <a:lstStyle/>
        <a:p>
          <a:r>
            <a:rPr lang="en-GB" sz="1000" b="1"/>
            <a:t>Peter Van </a:t>
          </a:r>
          <a:r>
            <a:rPr lang="en-GB" sz="1000" b="1" err="1"/>
            <a:t>Reusel</a:t>
          </a:r>
          <a:r>
            <a:rPr lang="en-GB" sz="1000" b="1"/>
            <a:t> </a:t>
          </a:r>
          <a:br>
            <a:rPr lang="en-GB" sz="1000"/>
          </a:br>
          <a:r>
            <a:rPr lang="en-GB" sz="1000"/>
            <a:t>CDISC</a:t>
          </a:r>
        </a:p>
      </dgm:t>
    </dgm:pt>
    <dgm:pt modelId="{ED82392C-5804-2045-B5CE-7E9ACD19B563}" type="parTrans" cxnId="{1267D5AE-9769-E14E-9195-060F85F31310}">
      <dgm:prSet/>
      <dgm:spPr/>
      <dgm:t>
        <a:bodyPr/>
        <a:lstStyle/>
        <a:p>
          <a:endParaRPr lang="en-GB"/>
        </a:p>
      </dgm:t>
    </dgm:pt>
    <dgm:pt modelId="{9E4BDD7A-7904-284D-8E69-4FDDBD9608EC}" type="sibTrans" cxnId="{1267D5AE-9769-E14E-9195-060F85F31310}">
      <dgm:prSet/>
      <dgm:spPr/>
      <dgm:t>
        <a:bodyPr/>
        <a:lstStyle/>
        <a:p>
          <a:endParaRPr lang="en-GB"/>
        </a:p>
      </dgm:t>
    </dgm:pt>
    <dgm:pt modelId="{C2E5DCE4-B147-0C47-8169-F4AFAE298949}">
      <dgm:prSet phldrT="[Text]" custT="1"/>
      <dgm:spPr/>
      <dgm:t>
        <a:bodyPr lIns="0" tIns="0" rIns="0" bIns="0"/>
        <a:lstStyle/>
        <a:p>
          <a:pPr rtl="0"/>
          <a:r>
            <a:rPr lang="en-GB" sz="1000" b="1"/>
            <a:t>Chris </a:t>
          </a:r>
          <a:r>
            <a:rPr lang="en-GB" sz="1000" b="1">
              <a:latin typeface="Arial" panose="020B0604020202020204"/>
            </a:rPr>
            <a:t>Price</a:t>
          </a:r>
          <a:br>
            <a:rPr lang="en-GB" sz="1000" b="0">
              <a:latin typeface="Arial" panose="020B0604020202020204"/>
            </a:rPr>
          </a:br>
          <a:r>
            <a:rPr lang="en-GB" sz="1000" b="0">
              <a:latin typeface="Arial" panose="020B0604020202020204"/>
            </a:rPr>
            <a:t>Roche</a:t>
          </a:r>
          <a:endParaRPr lang="en-GB" sz="1000"/>
        </a:p>
      </dgm:t>
    </dgm:pt>
    <dgm:pt modelId="{ACCF5774-0842-524B-BD9C-58CECBDEB722}" type="parTrans" cxnId="{F28A6AEA-DC76-C644-97F4-3249320B4B9F}">
      <dgm:prSet/>
      <dgm:spPr/>
      <dgm:t>
        <a:bodyPr/>
        <a:lstStyle/>
        <a:p>
          <a:endParaRPr lang="en-GB"/>
        </a:p>
      </dgm:t>
    </dgm:pt>
    <dgm:pt modelId="{6AEE9AC8-8BE7-DF46-ADCE-8B146D318229}" type="sibTrans" cxnId="{F28A6AEA-DC76-C644-97F4-3249320B4B9F}">
      <dgm:prSet/>
      <dgm:spPr/>
      <dgm:t>
        <a:bodyPr/>
        <a:lstStyle/>
        <a:p>
          <a:endParaRPr lang="en-GB"/>
        </a:p>
      </dgm:t>
    </dgm:pt>
    <dgm:pt modelId="{98B55291-EF62-5B44-B3A8-7CE4E1FB75DF}">
      <dgm:prSet custT="1"/>
      <dgm:spPr/>
      <dgm:t>
        <a:bodyPr lIns="0" tIns="0" rIns="0" bIns="0"/>
        <a:lstStyle/>
        <a:p>
          <a:pPr rtl="0"/>
          <a:r>
            <a:rPr lang="en-GB" sz="1000" b="1" dirty="0"/>
            <a:t>Jeremy </a:t>
          </a:r>
          <a:r>
            <a:rPr lang="en-GB" sz="1000" b="1" dirty="0">
              <a:latin typeface="Arial" panose="020B0604020202020204"/>
            </a:rPr>
            <a:t>Teoh</a:t>
          </a:r>
          <a:br>
            <a:rPr lang="en-GB" sz="1000" b="1" dirty="0">
              <a:latin typeface="Arial" panose="020B0604020202020204"/>
            </a:rPr>
          </a:br>
          <a:r>
            <a:rPr lang="en-GB" sz="1000" b="0" dirty="0" err="1">
              <a:latin typeface="Arial" panose="020B0604020202020204"/>
            </a:rPr>
            <a:t>Lindus</a:t>
          </a:r>
          <a:r>
            <a:rPr lang="en-GB" sz="1000" b="0" dirty="0"/>
            <a:t> Health</a:t>
          </a:r>
        </a:p>
      </dgm:t>
    </dgm:pt>
    <dgm:pt modelId="{34887C2C-B2ED-4E47-A0CD-8EDFC9F8038C}" type="parTrans" cxnId="{554A7063-2539-4F45-84B7-67C1A9AB20FE}">
      <dgm:prSet/>
      <dgm:spPr/>
      <dgm:t>
        <a:bodyPr/>
        <a:lstStyle/>
        <a:p>
          <a:endParaRPr lang="en-GB"/>
        </a:p>
      </dgm:t>
    </dgm:pt>
    <dgm:pt modelId="{A5665E3B-1988-F047-A86D-2AEDFB7B8C2C}" type="sibTrans" cxnId="{554A7063-2539-4F45-84B7-67C1A9AB20FE}">
      <dgm:prSet/>
      <dgm:spPr/>
      <dgm:t>
        <a:bodyPr/>
        <a:lstStyle/>
        <a:p>
          <a:endParaRPr lang="en-GB"/>
        </a:p>
      </dgm:t>
    </dgm:pt>
    <dgm:pt modelId="{BD94AE60-9359-6B41-A74F-0003C2773DC1}">
      <dgm:prSet custT="1"/>
      <dgm:spPr/>
      <dgm:t>
        <a:bodyPr lIns="0" tIns="0" rIns="0" bIns="0"/>
        <a:lstStyle/>
        <a:p>
          <a:pPr rtl="0"/>
          <a:r>
            <a:rPr lang="en-GB" sz="1000" b="1"/>
            <a:t>Bhavin </a:t>
          </a:r>
          <a:r>
            <a:rPr lang="en-GB" sz="1000" b="1">
              <a:latin typeface="Arial" panose="020B0604020202020204"/>
            </a:rPr>
            <a:t>Busa</a:t>
          </a:r>
          <a:br>
            <a:rPr lang="en-GB" sz="1000" b="1">
              <a:latin typeface="Arial" panose="020B0604020202020204"/>
            </a:rPr>
          </a:br>
          <a:r>
            <a:rPr lang="en-GB" sz="1000" b="0" err="1">
              <a:latin typeface="Arial" panose="020B0604020202020204"/>
            </a:rPr>
            <a:t>Clymb</a:t>
          </a:r>
          <a:r>
            <a:rPr lang="en-GB" sz="1000" b="0" i="0"/>
            <a:t> Clinical</a:t>
          </a:r>
          <a:endParaRPr lang="en-GB" sz="1000"/>
        </a:p>
      </dgm:t>
    </dgm:pt>
    <dgm:pt modelId="{202ECE9D-F673-F643-9282-8A82BDE3CA77}" type="parTrans" cxnId="{91E276B9-13C3-E649-99AD-0D47DA88FF22}">
      <dgm:prSet/>
      <dgm:spPr/>
      <dgm:t>
        <a:bodyPr/>
        <a:lstStyle/>
        <a:p>
          <a:endParaRPr lang="en-GB"/>
        </a:p>
      </dgm:t>
    </dgm:pt>
    <dgm:pt modelId="{F06860C6-D387-B341-B48E-C86C3AC9E1AF}" type="sibTrans" cxnId="{91E276B9-13C3-E649-99AD-0D47DA88FF22}">
      <dgm:prSet/>
      <dgm:spPr/>
      <dgm:t>
        <a:bodyPr/>
        <a:lstStyle/>
        <a:p>
          <a:endParaRPr lang="en-GB"/>
        </a:p>
      </dgm:t>
    </dgm:pt>
    <dgm:pt modelId="{CB8A1322-01F2-9E48-9034-284F06AC4AEA}">
      <dgm:prSet custT="1"/>
      <dgm:spPr/>
      <dgm:t>
        <a:bodyPr lIns="0" tIns="0" rIns="0" bIns="0"/>
        <a:lstStyle/>
        <a:p>
          <a:r>
            <a:rPr lang="en-GB" sz="1000" b="1"/>
            <a:t>Edwin van Stein </a:t>
          </a:r>
          <a:br>
            <a:rPr lang="en-GB" sz="1000"/>
          </a:br>
          <a:r>
            <a:rPr lang="en-GB" sz="1000"/>
            <a:t>GSK</a:t>
          </a:r>
        </a:p>
      </dgm:t>
    </dgm:pt>
    <dgm:pt modelId="{279BF23F-EC45-7F42-82B1-38775F01907A}" type="parTrans" cxnId="{D0ADAB52-1C16-C642-A057-705635D13B3F}">
      <dgm:prSet/>
      <dgm:spPr/>
      <dgm:t>
        <a:bodyPr/>
        <a:lstStyle/>
        <a:p>
          <a:endParaRPr lang="en-GB"/>
        </a:p>
      </dgm:t>
    </dgm:pt>
    <dgm:pt modelId="{F1BB78C3-8528-8F45-A280-0691572F1030}" type="sibTrans" cxnId="{D0ADAB52-1C16-C642-A057-705635D13B3F}">
      <dgm:prSet/>
      <dgm:spPr/>
      <dgm:t>
        <a:bodyPr/>
        <a:lstStyle/>
        <a:p>
          <a:endParaRPr lang="en-GB"/>
        </a:p>
      </dgm:t>
    </dgm:pt>
    <dgm:pt modelId="{1AE727E3-6148-3148-9933-5D7B668EEF1A}">
      <dgm:prSet custT="1"/>
      <dgm:spPr/>
      <dgm:t>
        <a:bodyPr lIns="0" tIns="0" rIns="0" bIns="0"/>
        <a:lstStyle/>
        <a:p>
          <a:pPr rtl="0"/>
          <a:r>
            <a:rPr lang="en-GB" sz="1000" b="1" dirty="0"/>
            <a:t>Brian </a:t>
          </a:r>
          <a:r>
            <a:rPr lang="en-GB" sz="1000" b="1" dirty="0">
              <a:latin typeface="Arial" panose="020B0604020202020204"/>
            </a:rPr>
            <a:t>Harris</a:t>
          </a:r>
          <a:br>
            <a:rPr lang="en-GB" sz="1000" b="1" dirty="0">
              <a:latin typeface="Arial" panose="020B0604020202020204"/>
            </a:rPr>
          </a:br>
          <a:r>
            <a:rPr lang="en-GB" sz="1000" b="0" dirty="0">
              <a:latin typeface="Arial" panose="020B0604020202020204"/>
            </a:rPr>
            <a:t>AstraZeneca</a:t>
          </a:r>
          <a:endParaRPr lang="en-GB" sz="1000" dirty="0"/>
        </a:p>
      </dgm:t>
    </dgm:pt>
    <dgm:pt modelId="{B9C936FA-7511-EC47-8F94-31F55D4D7150}" type="parTrans" cxnId="{A1C0A103-F66B-0A48-BD8F-537CE484BC73}">
      <dgm:prSet/>
      <dgm:spPr/>
      <dgm:t>
        <a:bodyPr/>
        <a:lstStyle/>
        <a:p>
          <a:endParaRPr lang="en-GB"/>
        </a:p>
      </dgm:t>
    </dgm:pt>
    <dgm:pt modelId="{0F8D8412-40BD-924B-A0D8-24C2D5D34045}" type="sibTrans" cxnId="{A1C0A103-F66B-0A48-BD8F-537CE484BC73}">
      <dgm:prSet/>
      <dgm:spPr/>
      <dgm:t>
        <a:bodyPr/>
        <a:lstStyle/>
        <a:p>
          <a:endParaRPr lang="en-GB"/>
        </a:p>
      </dgm:t>
    </dgm:pt>
    <dgm:pt modelId="{35AA39ED-6FD9-C94A-B674-728A48BF8DF4}">
      <dgm:prSet custT="1"/>
      <dgm:spPr/>
      <dgm:t>
        <a:bodyPr lIns="0" tIns="0" rIns="0" bIns="0"/>
        <a:lstStyle/>
        <a:p>
          <a:pPr rtl="0"/>
          <a:r>
            <a:rPr lang="en-GB" sz="1000" b="1"/>
            <a:t>Karl </a:t>
          </a:r>
          <a:r>
            <a:rPr lang="en-GB" sz="1000" b="1" err="1">
              <a:latin typeface="Arial" panose="020B0604020202020204"/>
            </a:rPr>
            <a:t>Wallendszus</a:t>
          </a:r>
          <a:br>
            <a:rPr lang="en-GB" sz="1000" b="1">
              <a:latin typeface="Arial" panose="020B0604020202020204"/>
            </a:rPr>
          </a:br>
          <a:r>
            <a:rPr lang="en-GB" sz="1000" b="0">
              <a:latin typeface="Arial" panose="020B0604020202020204"/>
            </a:rPr>
            <a:t>Oxford</a:t>
          </a:r>
          <a:r>
            <a:rPr lang="en-GB" sz="1000"/>
            <a:t> University</a:t>
          </a:r>
        </a:p>
      </dgm:t>
    </dgm:pt>
    <dgm:pt modelId="{5729B874-EDDD-5847-96C5-E7A0B3CACB36}" type="parTrans" cxnId="{AAD6954C-AF58-114D-9154-79E6C6C53A07}">
      <dgm:prSet/>
      <dgm:spPr/>
      <dgm:t>
        <a:bodyPr/>
        <a:lstStyle/>
        <a:p>
          <a:endParaRPr lang="en-GB"/>
        </a:p>
      </dgm:t>
    </dgm:pt>
    <dgm:pt modelId="{2F7551EC-6EE5-1047-B313-7AC8B49198C7}" type="sibTrans" cxnId="{AAD6954C-AF58-114D-9154-79E6C6C53A07}">
      <dgm:prSet/>
      <dgm:spPr/>
      <dgm:t>
        <a:bodyPr/>
        <a:lstStyle/>
        <a:p>
          <a:endParaRPr lang="en-GB"/>
        </a:p>
      </dgm:t>
    </dgm:pt>
    <dgm:pt modelId="{B59AA7AE-1D56-6F4B-AD38-E8B226132D62}">
      <dgm:prSet custT="1"/>
      <dgm:spPr/>
      <dgm:t>
        <a:bodyPr lIns="0" tIns="0" rIns="0" bIns="0"/>
        <a:lstStyle/>
        <a:p>
          <a:pPr rtl="0">
            <a:buNone/>
          </a:pPr>
          <a:r>
            <a:rPr lang="en-DK" sz="1000" b="1"/>
            <a:t>Linda </a:t>
          </a:r>
          <a:r>
            <a:rPr lang="en-DK" sz="1000" b="1">
              <a:latin typeface="Arial" panose="020B0604020202020204"/>
            </a:rPr>
            <a:t>Lander</a:t>
          </a:r>
          <a:br>
            <a:rPr lang="en-DK" sz="1000" b="1">
              <a:latin typeface="Arial" panose="020B0604020202020204"/>
            </a:rPr>
          </a:br>
          <a:r>
            <a:rPr lang="en-DK" sz="1000" b="0">
              <a:latin typeface="Arial" panose="020B0604020202020204"/>
            </a:rPr>
            <a:t>CDISC</a:t>
          </a:r>
          <a:endParaRPr lang="en-GB" sz="1000"/>
        </a:p>
      </dgm:t>
    </dgm:pt>
    <dgm:pt modelId="{C356FB01-0E75-8D48-A50A-6B95BCD634FE}" type="parTrans" cxnId="{62B043FA-A462-F34F-A7D4-465F5E555997}">
      <dgm:prSet/>
      <dgm:spPr/>
      <dgm:t>
        <a:bodyPr/>
        <a:lstStyle/>
        <a:p>
          <a:endParaRPr lang="en-GB"/>
        </a:p>
      </dgm:t>
    </dgm:pt>
    <dgm:pt modelId="{6B8D67A7-3919-B045-9BCA-DFF68CDE8793}" type="sibTrans" cxnId="{62B043FA-A462-F34F-A7D4-465F5E555997}">
      <dgm:prSet/>
      <dgm:spPr/>
      <dgm:t>
        <a:bodyPr/>
        <a:lstStyle/>
        <a:p>
          <a:endParaRPr lang="en-GB"/>
        </a:p>
      </dgm:t>
    </dgm:pt>
    <dgm:pt modelId="{9EBEBF17-4E46-4746-97B6-6CD21BC6446B}">
      <dgm:prSet custT="1"/>
      <dgm:spPr/>
      <dgm:t>
        <a:bodyPr lIns="0" tIns="0" rIns="0" bIns="0"/>
        <a:lstStyle/>
        <a:p>
          <a:r>
            <a:rPr lang="en-GB" sz="1000" b="1"/>
            <a:t>Kirsten Langendorf</a:t>
          </a:r>
          <a:br>
            <a:rPr lang="en-GB" sz="1000"/>
          </a:br>
          <a:r>
            <a:rPr lang="en-GB" sz="1000"/>
            <a:t>data4knowledge</a:t>
          </a:r>
        </a:p>
      </dgm:t>
    </dgm:pt>
    <dgm:pt modelId="{92B9EAE7-8574-5540-A2E3-194D61D42CF1}" type="parTrans" cxnId="{531AA311-3562-1E44-9697-C0D1D4D690DD}">
      <dgm:prSet/>
      <dgm:spPr/>
      <dgm:t>
        <a:bodyPr/>
        <a:lstStyle/>
        <a:p>
          <a:endParaRPr lang="en-GB"/>
        </a:p>
      </dgm:t>
    </dgm:pt>
    <dgm:pt modelId="{764112FB-9483-7A47-9245-6876A23260FD}" type="sibTrans" cxnId="{531AA311-3562-1E44-9697-C0D1D4D690DD}">
      <dgm:prSet/>
      <dgm:spPr/>
      <dgm:t>
        <a:bodyPr/>
        <a:lstStyle/>
        <a:p>
          <a:endParaRPr lang="en-GB"/>
        </a:p>
      </dgm:t>
    </dgm:pt>
    <dgm:pt modelId="{067CF566-E8D2-AB45-AE1B-21668DF7F2C0}">
      <dgm:prSet custT="1"/>
      <dgm:spPr>
        <a:solidFill>
          <a:schemeClr val="accent5">
            <a:alpha val="50000"/>
          </a:schemeClr>
        </a:solidFill>
      </dgm:spPr>
      <dgm:t>
        <a:bodyPr spcFirstLastPara="0" vert="horz" wrap="square" lIns="0" tIns="0" rIns="0" bIns="0" numCol="1" spcCol="1270" anchor="ctr" anchorCtr="0"/>
        <a:lstStyle/>
        <a:p>
          <a:r>
            <a:rPr lang="en-DK" sz="1000" b="1" kern="1200"/>
            <a:t>Richard Marshall </a:t>
          </a:r>
          <a:br>
            <a:rPr lang="en-DK" sz="1000" b="1" kern="1200"/>
          </a:br>
          <a:r>
            <a:rPr lang="en-DK" sz="1000" b="0" kern="1200">
              <a:latin typeface="Arial" panose="020B0604020202020204"/>
              <a:ea typeface="+mn-ea"/>
              <a:cs typeface="+mn-cs"/>
            </a:rPr>
            <a:t>CDISC</a:t>
          </a:r>
          <a:endParaRPr lang="en-GB" sz="1000" b="0" kern="1200">
            <a:latin typeface="Arial" panose="020B0604020202020204"/>
            <a:ea typeface="+mn-ea"/>
            <a:cs typeface="+mn-cs"/>
          </a:endParaRPr>
        </a:p>
      </dgm:t>
    </dgm:pt>
    <dgm:pt modelId="{1565F1D6-B5A7-6E48-BB3A-F4D718FB3A8D}" type="parTrans" cxnId="{B954546C-42A1-0444-8517-CCE85C71EB41}">
      <dgm:prSet/>
      <dgm:spPr/>
      <dgm:t>
        <a:bodyPr/>
        <a:lstStyle/>
        <a:p>
          <a:endParaRPr lang="en-GB"/>
        </a:p>
      </dgm:t>
    </dgm:pt>
    <dgm:pt modelId="{F0529CDB-D060-A741-9412-871B1CFC0CFF}" type="sibTrans" cxnId="{B954546C-42A1-0444-8517-CCE85C71EB41}">
      <dgm:prSet/>
      <dgm:spPr/>
      <dgm:t>
        <a:bodyPr/>
        <a:lstStyle/>
        <a:p>
          <a:endParaRPr lang="en-GB"/>
        </a:p>
      </dgm:t>
    </dgm:pt>
    <dgm:pt modelId="{8670D171-74EE-C545-9A8B-A7B5AE5740AD}" type="pres">
      <dgm:prSet presAssocID="{5A5F5E3E-B4A4-2144-A993-A580C93318FA}" presName="composite" presStyleCnt="0">
        <dgm:presLayoutVars>
          <dgm:chMax val="1"/>
          <dgm:dir val="rev"/>
          <dgm:resizeHandles val="exact"/>
        </dgm:presLayoutVars>
      </dgm:prSet>
      <dgm:spPr/>
    </dgm:pt>
    <dgm:pt modelId="{273BF2C0-91BA-6743-BD20-F8AA50F3B18B}" type="pres">
      <dgm:prSet presAssocID="{5A5F5E3E-B4A4-2144-A993-A580C93318FA}" presName="radial" presStyleCnt="0">
        <dgm:presLayoutVars>
          <dgm:animLvl val="ctr"/>
        </dgm:presLayoutVars>
      </dgm:prSet>
      <dgm:spPr/>
    </dgm:pt>
    <dgm:pt modelId="{E4E96C92-A31C-FD4A-9468-82CBF83C39D3}" type="pres">
      <dgm:prSet presAssocID="{81062954-B272-F043-944D-4AE637E7C1A0}" presName="centerShape" presStyleLbl="vennNode1" presStyleIdx="0" presStyleCnt="12" custScaleX="110001" custScaleY="110001"/>
      <dgm:spPr/>
    </dgm:pt>
    <dgm:pt modelId="{C03B50E5-02D1-9941-8707-BA6EBA70B792}" type="pres">
      <dgm:prSet presAssocID="{AC21E2CE-BD10-AF44-A263-3EFB83EB37F7}" presName="node" presStyleLbl="vennNode1" presStyleIdx="1" presStyleCnt="12" custScaleX="107718" custScaleY="107718">
        <dgm:presLayoutVars>
          <dgm:bulletEnabled val="1"/>
        </dgm:presLayoutVars>
      </dgm:prSet>
      <dgm:spPr/>
    </dgm:pt>
    <dgm:pt modelId="{BD52DD18-21AB-9D4B-B019-C1CE304ED149}" type="pres">
      <dgm:prSet presAssocID="{5F07D522-35BB-5A46-BEFA-3CA30FB20681}" presName="node" presStyleLbl="vennNode1" presStyleIdx="2" presStyleCnt="12" custScaleX="107718" custScaleY="107718">
        <dgm:presLayoutVars>
          <dgm:bulletEnabled val="1"/>
        </dgm:presLayoutVars>
      </dgm:prSet>
      <dgm:spPr/>
    </dgm:pt>
    <dgm:pt modelId="{F18501D3-92B3-DE4C-8E1C-86EF7CDF74C6}" type="pres">
      <dgm:prSet presAssocID="{C2E5DCE4-B147-0C47-8169-F4AFAE298949}" presName="node" presStyleLbl="vennNode1" presStyleIdx="3" presStyleCnt="12" custScaleX="107718" custScaleY="107718">
        <dgm:presLayoutVars>
          <dgm:bulletEnabled val="1"/>
        </dgm:presLayoutVars>
      </dgm:prSet>
      <dgm:spPr/>
    </dgm:pt>
    <dgm:pt modelId="{208ABB61-2474-BE47-A148-5E02CC60A705}" type="pres">
      <dgm:prSet presAssocID="{98B55291-EF62-5B44-B3A8-7CE4E1FB75DF}" presName="node" presStyleLbl="vennNode1" presStyleIdx="4" presStyleCnt="12" custScaleX="107718" custScaleY="107718">
        <dgm:presLayoutVars>
          <dgm:bulletEnabled val="1"/>
        </dgm:presLayoutVars>
      </dgm:prSet>
      <dgm:spPr/>
    </dgm:pt>
    <dgm:pt modelId="{9417EF62-8AFD-504A-8BAE-A7D1814B2987}" type="pres">
      <dgm:prSet presAssocID="{35AA39ED-6FD9-C94A-B674-728A48BF8DF4}" presName="node" presStyleLbl="vennNode1" presStyleIdx="5" presStyleCnt="12" custScaleX="107718" custScaleY="107718">
        <dgm:presLayoutVars>
          <dgm:bulletEnabled val="1"/>
        </dgm:presLayoutVars>
      </dgm:prSet>
      <dgm:spPr/>
    </dgm:pt>
    <dgm:pt modelId="{2811A3E0-9BEB-4E47-BBCF-5BB3E6F857A4}" type="pres">
      <dgm:prSet presAssocID="{B59AA7AE-1D56-6F4B-AD38-E8B226132D62}" presName="node" presStyleLbl="vennNode1" presStyleIdx="6" presStyleCnt="12" custScaleX="107718" custScaleY="107718" custRadScaleRad="100693">
        <dgm:presLayoutVars>
          <dgm:bulletEnabled val="1"/>
        </dgm:presLayoutVars>
      </dgm:prSet>
      <dgm:spPr/>
    </dgm:pt>
    <dgm:pt modelId="{726F6F3B-6BB5-284E-A576-D4E790F6BAE3}" type="pres">
      <dgm:prSet presAssocID="{1AE727E3-6148-3148-9933-5D7B668EEF1A}" presName="node" presStyleLbl="vennNode1" presStyleIdx="7" presStyleCnt="12" custScaleX="107718" custScaleY="107718">
        <dgm:presLayoutVars>
          <dgm:bulletEnabled val="1"/>
        </dgm:presLayoutVars>
      </dgm:prSet>
      <dgm:spPr/>
    </dgm:pt>
    <dgm:pt modelId="{8BE9039E-151D-A042-9225-48BE4C72A6CC}" type="pres">
      <dgm:prSet presAssocID="{CB8A1322-01F2-9E48-9034-284F06AC4AEA}" presName="node" presStyleLbl="vennNode1" presStyleIdx="8" presStyleCnt="12" custScaleX="107718" custScaleY="107718">
        <dgm:presLayoutVars>
          <dgm:bulletEnabled val="1"/>
        </dgm:presLayoutVars>
      </dgm:prSet>
      <dgm:spPr/>
    </dgm:pt>
    <dgm:pt modelId="{4CC8E002-01AC-8A4C-BE8C-8402404957B3}" type="pres">
      <dgm:prSet presAssocID="{BD94AE60-9359-6B41-A74F-0003C2773DC1}" presName="node" presStyleLbl="vennNode1" presStyleIdx="9" presStyleCnt="12" custScaleX="107718" custScaleY="107718">
        <dgm:presLayoutVars>
          <dgm:bulletEnabled val="1"/>
        </dgm:presLayoutVars>
      </dgm:prSet>
      <dgm:spPr/>
    </dgm:pt>
    <dgm:pt modelId="{91D50564-2E35-824B-8B9A-473B055CBDB0}" type="pres">
      <dgm:prSet presAssocID="{9EBEBF17-4E46-4746-97B6-6CD21BC6446B}" presName="node" presStyleLbl="vennNode1" presStyleIdx="10" presStyleCnt="12" custScaleX="107718" custScaleY="107718">
        <dgm:presLayoutVars>
          <dgm:bulletEnabled val="1"/>
        </dgm:presLayoutVars>
      </dgm:prSet>
      <dgm:spPr/>
    </dgm:pt>
    <dgm:pt modelId="{73E43783-1C84-CD44-98A0-697A30B22F70}" type="pres">
      <dgm:prSet presAssocID="{067CF566-E8D2-AB45-AE1B-21668DF7F2C0}" presName="node" presStyleLbl="vennNode1" presStyleIdx="11" presStyleCnt="12" custScaleX="107718" custScaleY="107718" custRadScaleRad="102132" custRadScaleInc="498">
        <dgm:presLayoutVars>
          <dgm:bulletEnabled val="1"/>
        </dgm:presLayoutVars>
      </dgm:prSet>
      <dgm:spPr>
        <a:xfrm>
          <a:off x="4019617" y="297345"/>
          <a:ext cx="1236564" cy="1236564"/>
        </a:xfrm>
        <a:prstGeom prst="ellipse">
          <a:avLst/>
        </a:prstGeom>
      </dgm:spPr>
    </dgm:pt>
  </dgm:ptLst>
  <dgm:cxnLst>
    <dgm:cxn modelId="{A1C0A103-F66B-0A48-BD8F-537CE484BC73}" srcId="{81062954-B272-F043-944D-4AE637E7C1A0}" destId="{1AE727E3-6148-3148-9933-5D7B668EEF1A}" srcOrd="6" destOrd="0" parTransId="{B9C936FA-7511-EC47-8F94-31F55D4D7150}" sibTransId="{0F8D8412-40BD-924B-A0D8-24C2D5D34045}"/>
    <dgm:cxn modelId="{531AA311-3562-1E44-9697-C0D1D4D690DD}" srcId="{81062954-B272-F043-944D-4AE637E7C1A0}" destId="{9EBEBF17-4E46-4746-97B6-6CD21BC6446B}" srcOrd="9" destOrd="0" parTransId="{92B9EAE7-8574-5540-A2E3-194D61D42CF1}" sibTransId="{764112FB-9483-7A47-9245-6876A23260FD}"/>
    <dgm:cxn modelId="{7EEE071A-E8B9-E049-85A8-A953850BAE68}" type="presOf" srcId="{81062954-B272-F043-944D-4AE637E7C1A0}" destId="{E4E96C92-A31C-FD4A-9468-82CBF83C39D3}" srcOrd="0" destOrd="0" presId="urn:microsoft.com/office/officeart/2005/8/layout/radial3"/>
    <dgm:cxn modelId="{1C44452F-7EEE-9646-8FDE-4EE62E20962D}" type="presOf" srcId="{BD94AE60-9359-6B41-A74F-0003C2773DC1}" destId="{4CC8E002-01AC-8A4C-BE8C-8402404957B3}" srcOrd="0" destOrd="0" presId="urn:microsoft.com/office/officeart/2005/8/layout/radial3"/>
    <dgm:cxn modelId="{2E566E2F-49DD-5649-8308-C648655B7CBF}" type="presOf" srcId="{C2E5DCE4-B147-0C47-8169-F4AFAE298949}" destId="{F18501D3-92B3-DE4C-8E1C-86EF7CDF74C6}" srcOrd="0" destOrd="0" presId="urn:microsoft.com/office/officeart/2005/8/layout/radial3"/>
    <dgm:cxn modelId="{848E9542-386D-074F-A713-EEB7D775826F}" srcId="{5A5F5E3E-B4A4-2144-A993-A580C93318FA}" destId="{81062954-B272-F043-944D-4AE637E7C1A0}" srcOrd="0" destOrd="0" parTransId="{438D1F2D-7392-A245-B97E-36C53EBB9D1F}" sibTransId="{1305CCC2-8AD2-8147-BB08-B24292A6A346}"/>
    <dgm:cxn modelId="{554A7063-2539-4F45-84B7-67C1A9AB20FE}" srcId="{81062954-B272-F043-944D-4AE637E7C1A0}" destId="{98B55291-EF62-5B44-B3A8-7CE4E1FB75DF}" srcOrd="3" destOrd="0" parTransId="{34887C2C-B2ED-4E47-A0CD-8EDFC9F8038C}" sibTransId="{A5665E3B-1988-F047-A86D-2AEDFB7B8C2C}"/>
    <dgm:cxn modelId="{9DEF4C64-92B0-AD44-B8CA-9C41BD4F579F}" type="presOf" srcId="{067CF566-E8D2-AB45-AE1B-21668DF7F2C0}" destId="{73E43783-1C84-CD44-98A0-697A30B22F70}" srcOrd="0" destOrd="0" presId="urn:microsoft.com/office/officeart/2005/8/layout/radial3"/>
    <dgm:cxn modelId="{B954546C-42A1-0444-8517-CCE85C71EB41}" srcId="{81062954-B272-F043-944D-4AE637E7C1A0}" destId="{067CF566-E8D2-AB45-AE1B-21668DF7F2C0}" srcOrd="10" destOrd="0" parTransId="{1565F1D6-B5A7-6E48-BB3A-F4D718FB3A8D}" sibTransId="{F0529CDB-D060-A741-9412-871B1CFC0CFF}"/>
    <dgm:cxn modelId="{AAD6954C-AF58-114D-9154-79E6C6C53A07}" srcId="{81062954-B272-F043-944D-4AE637E7C1A0}" destId="{35AA39ED-6FD9-C94A-B674-728A48BF8DF4}" srcOrd="4" destOrd="0" parTransId="{5729B874-EDDD-5847-96C5-E7A0B3CACB36}" sibTransId="{2F7551EC-6EE5-1047-B313-7AC8B49198C7}"/>
    <dgm:cxn modelId="{D0ADAB52-1C16-C642-A057-705635D13B3F}" srcId="{81062954-B272-F043-944D-4AE637E7C1A0}" destId="{CB8A1322-01F2-9E48-9034-284F06AC4AEA}" srcOrd="7" destOrd="0" parTransId="{279BF23F-EC45-7F42-82B1-38775F01907A}" sibTransId="{F1BB78C3-8528-8F45-A280-0691572F1030}"/>
    <dgm:cxn modelId="{B40FAD54-AC0A-5F43-AAA3-BEAC3D1708A8}" type="presOf" srcId="{1AE727E3-6148-3148-9933-5D7B668EEF1A}" destId="{726F6F3B-6BB5-284E-A576-D4E790F6BAE3}" srcOrd="0" destOrd="0" presId="urn:microsoft.com/office/officeart/2005/8/layout/radial3"/>
    <dgm:cxn modelId="{3E978B5A-4F0E-B348-9BEE-4B77AF773960}" type="presOf" srcId="{5A5F5E3E-B4A4-2144-A993-A580C93318FA}" destId="{8670D171-74EE-C545-9A8B-A7B5AE5740AD}" srcOrd="0" destOrd="0" presId="urn:microsoft.com/office/officeart/2005/8/layout/radial3"/>
    <dgm:cxn modelId="{2B4C7F80-3362-8A45-BCD5-FFBEF8B44C23}" type="presOf" srcId="{35AA39ED-6FD9-C94A-B674-728A48BF8DF4}" destId="{9417EF62-8AFD-504A-8BAE-A7D1814B2987}" srcOrd="0" destOrd="0" presId="urn:microsoft.com/office/officeart/2005/8/layout/radial3"/>
    <dgm:cxn modelId="{1267D5AE-9769-E14E-9195-060F85F31310}" srcId="{81062954-B272-F043-944D-4AE637E7C1A0}" destId="{5F07D522-35BB-5A46-BEFA-3CA30FB20681}" srcOrd="1" destOrd="0" parTransId="{ED82392C-5804-2045-B5CE-7E9ACD19B563}" sibTransId="{9E4BDD7A-7904-284D-8E69-4FDDBD9608EC}"/>
    <dgm:cxn modelId="{91E276B9-13C3-E649-99AD-0D47DA88FF22}" srcId="{81062954-B272-F043-944D-4AE637E7C1A0}" destId="{BD94AE60-9359-6B41-A74F-0003C2773DC1}" srcOrd="8" destOrd="0" parTransId="{202ECE9D-F673-F643-9282-8A82BDE3CA77}" sibTransId="{F06860C6-D387-B341-B48E-C86C3AC9E1AF}"/>
    <dgm:cxn modelId="{440A65BB-706B-164C-BD07-D38D0CFCE5C9}" type="presOf" srcId="{5F07D522-35BB-5A46-BEFA-3CA30FB20681}" destId="{BD52DD18-21AB-9D4B-B019-C1CE304ED149}" srcOrd="0" destOrd="0" presId="urn:microsoft.com/office/officeart/2005/8/layout/radial3"/>
    <dgm:cxn modelId="{FF053AC5-D10D-5049-A284-F4587BC0596D}" type="presOf" srcId="{CB8A1322-01F2-9E48-9034-284F06AC4AEA}" destId="{8BE9039E-151D-A042-9225-48BE4C72A6CC}" srcOrd="0" destOrd="0" presId="urn:microsoft.com/office/officeart/2005/8/layout/radial3"/>
    <dgm:cxn modelId="{4CC1FBD9-4E10-3845-85D5-CD93D22461FF}" type="presOf" srcId="{B59AA7AE-1D56-6F4B-AD38-E8B226132D62}" destId="{2811A3E0-9BEB-4E47-BBCF-5BB3E6F857A4}" srcOrd="0" destOrd="0" presId="urn:microsoft.com/office/officeart/2005/8/layout/radial3"/>
    <dgm:cxn modelId="{F28A6AEA-DC76-C644-97F4-3249320B4B9F}" srcId="{81062954-B272-F043-944D-4AE637E7C1A0}" destId="{C2E5DCE4-B147-0C47-8169-F4AFAE298949}" srcOrd="2" destOrd="0" parTransId="{ACCF5774-0842-524B-BD9C-58CECBDEB722}" sibTransId="{6AEE9AC8-8BE7-DF46-ADCE-8B146D318229}"/>
    <dgm:cxn modelId="{00930AED-CB08-534C-867D-DD2055BA1905}" type="presOf" srcId="{AC21E2CE-BD10-AF44-A263-3EFB83EB37F7}" destId="{C03B50E5-02D1-9941-8707-BA6EBA70B792}" srcOrd="0" destOrd="0" presId="urn:microsoft.com/office/officeart/2005/8/layout/radial3"/>
    <dgm:cxn modelId="{7D08ACF0-E86B-404F-89E0-D4F17166716A}" type="presOf" srcId="{9EBEBF17-4E46-4746-97B6-6CD21BC6446B}" destId="{91D50564-2E35-824B-8B9A-473B055CBDB0}" srcOrd="0" destOrd="0" presId="urn:microsoft.com/office/officeart/2005/8/layout/radial3"/>
    <dgm:cxn modelId="{32AE7DF2-5854-6149-A3B8-EC12BE0AFA03}" srcId="{81062954-B272-F043-944D-4AE637E7C1A0}" destId="{AC21E2CE-BD10-AF44-A263-3EFB83EB37F7}" srcOrd="0" destOrd="0" parTransId="{5E38A198-A8A5-9F41-885C-76E58A59307A}" sibTransId="{A7AADC8E-A577-B14E-A287-804DBC0F121D}"/>
    <dgm:cxn modelId="{62B043FA-A462-F34F-A7D4-465F5E555997}" srcId="{81062954-B272-F043-944D-4AE637E7C1A0}" destId="{B59AA7AE-1D56-6F4B-AD38-E8B226132D62}" srcOrd="5" destOrd="0" parTransId="{C356FB01-0E75-8D48-A50A-6B95BCD634FE}" sibTransId="{6B8D67A7-3919-B045-9BCA-DFF68CDE8793}"/>
    <dgm:cxn modelId="{D9E8F8FD-42DA-0849-9696-933FDCA88949}" type="presOf" srcId="{98B55291-EF62-5B44-B3A8-7CE4E1FB75DF}" destId="{208ABB61-2474-BE47-A148-5E02CC60A705}" srcOrd="0" destOrd="0" presId="urn:microsoft.com/office/officeart/2005/8/layout/radial3"/>
    <dgm:cxn modelId="{A3EAAFBF-D420-C64B-8DD6-F10A3264B0A8}" type="presParOf" srcId="{8670D171-74EE-C545-9A8B-A7B5AE5740AD}" destId="{273BF2C0-91BA-6743-BD20-F8AA50F3B18B}" srcOrd="0" destOrd="0" presId="urn:microsoft.com/office/officeart/2005/8/layout/radial3"/>
    <dgm:cxn modelId="{8EEE2693-69C0-3443-8F8E-24914D7540E0}" type="presParOf" srcId="{273BF2C0-91BA-6743-BD20-F8AA50F3B18B}" destId="{E4E96C92-A31C-FD4A-9468-82CBF83C39D3}" srcOrd="0" destOrd="0" presId="urn:microsoft.com/office/officeart/2005/8/layout/radial3"/>
    <dgm:cxn modelId="{BC2E1AFD-50A7-3D42-9370-D97E65EC47A3}" type="presParOf" srcId="{273BF2C0-91BA-6743-BD20-F8AA50F3B18B}" destId="{C03B50E5-02D1-9941-8707-BA6EBA70B792}" srcOrd="1" destOrd="0" presId="urn:microsoft.com/office/officeart/2005/8/layout/radial3"/>
    <dgm:cxn modelId="{AE34D735-F6E8-B54F-9EC0-2E7EFD23033B}" type="presParOf" srcId="{273BF2C0-91BA-6743-BD20-F8AA50F3B18B}" destId="{BD52DD18-21AB-9D4B-B019-C1CE304ED149}" srcOrd="2" destOrd="0" presId="urn:microsoft.com/office/officeart/2005/8/layout/radial3"/>
    <dgm:cxn modelId="{D2B1336B-FE04-B44E-99C4-C0BE77101C05}" type="presParOf" srcId="{273BF2C0-91BA-6743-BD20-F8AA50F3B18B}" destId="{F18501D3-92B3-DE4C-8E1C-86EF7CDF74C6}" srcOrd="3" destOrd="0" presId="urn:microsoft.com/office/officeart/2005/8/layout/radial3"/>
    <dgm:cxn modelId="{F61C62DF-A2E1-C245-AC91-D1D59F0FFAE2}" type="presParOf" srcId="{273BF2C0-91BA-6743-BD20-F8AA50F3B18B}" destId="{208ABB61-2474-BE47-A148-5E02CC60A705}" srcOrd="4" destOrd="0" presId="urn:microsoft.com/office/officeart/2005/8/layout/radial3"/>
    <dgm:cxn modelId="{C1441B22-A977-2040-9281-EAB4BE77A1FE}" type="presParOf" srcId="{273BF2C0-91BA-6743-BD20-F8AA50F3B18B}" destId="{9417EF62-8AFD-504A-8BAE-A7D1814B2987}" srcOrd="5" destOrd="0" presId="urn:microsoft.com/office/officeart/2005/8/layout/radial3"/>
    <dgm:cxn modelId="{EBB9E91A-9072-F242-8DE8-21BE53409CE3}" type="presParOf" srcId="{273BF2C0-91BA-6743-BD20-F8AA50F3B18B}" destId="{2811A3E0-9BEB-4E47-BBCF-5BB3E6F857A4}" srcOrd="6" destOrd="0" presId="urn:microsoft.com/office/officeart/2005/8/layout/radial3"/>
    <dgm:cxn modelId="{9FFCE76F-6608-0E44-9C13-492759E56FFF}" type="presParOf" srcId="{273BF2C0-91BA-6743-BD20-F8AA50F3B18B}" destId="{726F6F3B-6BB5-284E-A576-D4E790F6BAE3}" srcOrd="7" destOrd="0" presId="urn:microsoft.com/office/officeart/2005/8/layout/radial3"/>
    <dgm:cxn modelId="{071D8B03-4F8F-F44F-B6B8-98786B36D969}" type="presParOf" srcId="{273BF2C0-91BA-6743-BD20-F8AA50F3B18B}" destId="{8BE9039E-151D-A042-9225-48BE4C72A6CC}" srcOrd="8" destOrd="0" presId="urn:microsoft.com/office/officeart/2005/8/layout/radial3"/>
    <dgm:cxn modelId="{DC62A954-0A04-E641-B655-46576386F812}" type="presParOf" srcId="{273BF2C0-91BA-6743-BD20-F8AA50F3B18B}" destId="{4CC8E002-01AC-8A4C-BE8C-8402404957B3}" srcOrd="9" destOrd="0" presId="urn:microsoft.com/office/officeart/2005/8/layout/radial3"/>
    <dgm:cxn modelId="{71CBEEE0-920E-B24D-8B91-6F02B38CBDA4}" type="presParOf" srcId="{273BF2C0-91BA-6743-BD20-F8AA50F3B18B}" destId="{91D50564-2E35-824B-8B9A-473B055CBDB0}" srcOrd="10" destOrd="0" presId="urn:microsoft.com/office/officeart/2005/8/layout/radial3"/>
    <dgm:cxn modelId="{5DB6351A-174B-744A-8837-A83DFD37CBC4}" type="presParOf" srcId="{273BF2C0-91BA-6743-BD20-F8AA50F3B18B}" destId="{73E43783-1C84-CD44-98A0-697A30B22F70}" srcOrd="11"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E96C92-A31C-FD4A-9468-82CBF83C39D3}">
      <dsp:nvSpPr>
        <dsp:cNvPr id="0" name=""/>
        <dsp:cNvSpPr/>
      </dsp:nvSpPr>
      <dsp:spPr>
        <a:xfrm>
          <a:off x="3335631" y="1480702"/>
          <a:ext cx="3898228" cy="3898228"/>
        </a:xfrm>
        <a:prstGeom prst="ellipse">
          <a:avLst/>
        </a:prstGeom>
        <a:solidFill>
          <a:schemeClr val="accent1">
            <a:alpha val="5000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kern="1200">
              <a:solidFill>
                <a:schemeClr val="bg1"/>
              </a:solidFill>
            </a:rPr>
            <a:t>Analysis Concept Working Group</a:t>
          </a:r>
        </a:p>
      </dsp:txBody>
      <dsp:txXfrm>
        <a:off x="3906513" y="2051584"/>
        <a:ext cx="2756464" cy="2756464"/>
      </dsp:txXfrm>
    </dsp:sp>
    <dsp:sp modelId="{C03B50E5-02D1-9941-8707-BA6EBA70B792}">
      <dsp:nvSpPr>
        <dsp:cNvPr id="0" name=""/>
        <dsp:cNvSpPr/>
      </dsp:nvSpPr>
      <dsp:spPr>
        <a:xfrm>
          <a:off x="4330414" y="-41936"/>
          <a:ext cx="1908661" cy="1908661"/>
        </a:xfrm>
        <a:prstGeom prst="ellipse">
          <a:avLst/>
        </a:prstGeom>
        <a:solidFill>
          <a:schemeClr val="accent3">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r>
            <a:rPr lang="en-GB" sz="1000" b="1" kern="1200"/>
            <a:t>Bess LeRoy</a:t>
          </a:r>
          <a:br>
            <a:rPr lang="en-GB" sz="1000" b="1" kern="1200">
              <a:latin typeface="Arial" panose="020B0604020202020204"/>
            </a:rPr>
          </a:br>
          <a:r>
            <a:rPr lang="en-GB" sz="1000" kern="1200"/>
            <a:t>CDISC</a:t>
          </a:r>
        </a:p>
      </dsp:txBody>
      <dsp:txXfrm>
        <a:off x="4609931" y="237581"/>
        <a:ext cx="1349627" cy="1349627"/>
      </dsp:txXfrm>
    </dsp:sp>
    <dsp:sp modelId="{BD52DD18-21AB-9D4B-B019-C1CE304ED149}">
      <dsp:nvSpPr>
        <dsp:cNvPr id="0" name=""/>
        <dsp:cNvSpPr/>
      </dsp:nvSpPr>
      <dsp:spPr>
        <a:xfrm>
          <a:off x="2969393" y="357695"/>
          <a:ext cx="1908661" cy="1908661"/>
        </a:xfrm>
        <a:prstGeom prst="ellipse">
          <a:avLst/>
        </a:prstGeom>
        <a:solidFill>
          <a:schemeClr val="accent4">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GB" sz="1000" b="1" kern="1200"/>
            <a:t>Peter Van </a:t>
          </a:r>
          <a:r>
            <a:rPr lang="en-GB" sz="1000" b="1" kern="1200" err="1"/>
            <a:t>Reusel</a:t>
          </a:r>
          <a:r>
            <a:rPr lang="en-GB" sz="1000" b="1" kern="1200"/>
            <a:t> </a:t>
          </a:r>
          <a:br>
            <a:rPr lang="en-GB" sz="1000" kern="1200"/>
          </a:br>
          <a:r>
            <a:rPr lang="en-GB" sz="1000" kern="1200"/>
            <a:t>CDISC</a:t>
          </a:r>
        </a:p>
      </dsp:txBody>
      <dsp:txXfrm>
        <a:off x="3248910" y="637212"/>
        <a:ext cx="1349627" cy="1349627"/>
      </dsp:txXfrm>
    </dsp:sp>
    <dsp:sp modelId="{F18501D3-92B3-DE4C-8E1C-86EF7CDF74C6}">
      <dsp:nvSpPr>
        <dsp:cNvPr id="0" name=""/>
        <dsp:cNvSpPr/>
      </dsp:nvSpPr>
      <dsp:spPr>
        <a:xfrm>
          <a:off x="2040487" y="1429710"/>
          <a:ext cx="1908661" cy="1908661"/>
        </a:xfrm>
        <a:prstGeom prst="ellipse">
          <a:avLst/>
        </a:prstGeom>
        <a:solidFill>
          <a:schemeClr val="accent5">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r>
            <a:rPr lang="en-GB" sz="1000" b="1" kern="1200"/>
            <a:t>Chris </a:t>
          </a:r>
          <a:r>
            <a:rPr lang="en-GB" sz="1000" b="1" kern="1200">
              <a:latin typeface="Arial" panose="020B0604020202020204"/>
            </a:rPr>
            <a:t>Price</a:t>
          </a:r>
          <a:br>
            <a:rPr lang="en-GB" sz="1000" b="0" kern="1200">
              <a:latin typeface="Arial" panose="020B0604020202020204"/>
            </a:rPr>
          </a:br>
          <a:r>
            <a:rPr lang="en-GB" sz="1000" b="0" kern="1200">
              <a:latin typeface="Arial" panose="020B0604020202020204"/>
            </a:rPr>
            <a:t>Roche</a:t>
          </a:r>
          <a:endParaRPr lang="en-GB" sz="1000" kern="1200"/>
        </a:p>
      </dsp:txBody>
      <dsp:txXfrm>
        <a:off x="2320004" y="1709227"/>
        <a:ext cx="1349627" cy="1349627"/>
      </dsp:txXfrm>
    </dsp:sp>
    <dsp:sp modelId="{208ABB61-2474-BE47-A148-5E02CC60A705}">
      <dsp:nvSpPr>
        <dsp:cNvPr id="0" name=""/>
        <dsp:cNvSpPr/>
      </dsp:nvSpPr>
      <dsp:spPr>
        <a:xfrm>
          <a:off x="1838616" y="2833752"/>
          <a:ext cx="1908661" cy="1908661"/>
        </a:xfrm>
        <a:prstGeom prst="ellipse">
          <a:avLst/>
        </a:prstGeom>
        <a:solidFill>
          <a:schemeClr val="accent6">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r>
            <a:rPr lang="en-GB" sz="1000" b="1" kern="1200" dirty="0"/>
            <a:t>Jeremy </a:t>
          </a:r>
          <a:r>
            <a:rPr lang="en-GB" sz="1000" b="1" kern="1200" dirty="0">
              <a:latin typeface="Arial" panose="020B0604020202020204"/>
            </a:rPr>
            <a:t>Teoh</a:t>
          </a:r>
          <a:br>
            <a:rPr lang="en-GB" sz="1000" b="1" kern="1200" dirty="0">
              <a:latin typeface="Arial" panose="020B0604020202020204"/>
            </a:rPr>
          </a:br>
          <a:r>
            <a:rPr lang="en-GB" sz="1000" b="0" kern="1200" dirty="0" err="1">
              <a:latin typeface="Arial" panose="020B0604020202020204"/>
            </a:rPr>
            <a:t>Lindus</a:t>
          </a:r>
          <a:r>
            <a:rPr lang="en-GB" sz="1000" b="0" kern="1200" dirty="0"/>
            <a:t> Health</a:t>
          </a:r>
        </a:p>
      </dsp:txBody>
      <dsp:txXfrm>
        <a:off x="2118133" y="3113269"/>
        <a:ext cx="1349627" cy="1349627"/>
      </dsp:txXfrm>
    </dsp:sp>
    <dsp:sp modelId="{9417EF62-8AFD-504A-8BAE-A7D1814B2987}">
      <dsp:nvSpPr>
        <dsp:cNvPr id="0" name=""/>
        <dsp:cNvSpPr/>
      </dsp:nvSpPr>
      <dsp:spPr>
        <a:xfrm>
          <a:off x="2427874" y="4124046"/>
          <a:ext cx="1908661" cy="1908661"/>
        </a:xfrm>
        <a:prstGeom prst="ellipse">
          <a:avLst/>
        </a:prstGeom>
        <a:solidFill>
          <a:schemeClr val="accent2">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r>
            <a:rPr lang="en-GB" sz="1000" b="1" kern="1200"/>
            <a:t>Karl </a:t>
          </a:r>
          <a:r>
            <a:rPr lang="en-GB" sz="1000" b="1" kern="1200" err="1">
              <a:latin typeface="Arial" panose="020B0604020202020204"/>
            </a:rPr>
            <a:t>Wallendszus</a:t>
          </a:r>
          <a:br>
            <a:rPr lang="en-GB" sz="1000" b="1" kern="1200">
              <a:latin typeface="Arial" panose="020B0604020202020204"/>
            </a:rPr>
          </a:br>
          <a:r>
            <a:rPr lang="en-GB" sz="1000" b="0" kern="1200">
              <a:latin typeface="Arial" panose="020B0604020202020204"/>
            </a:rPr>
            <a:t>Oxford</a:t>
          </a:r>
          <a:r>
            <a:rPr lang="en-GB" sz="1000" kern="1200"/>
            <a:t> University</a:t>
          </a:r>
        </a:p>
      </dsp:txBody>
      <dsp:txXfrm>
        <a:off x="2707391" y="4403563"/>
        <a:ext cx="1349627" cy="1349627"/>
      </dsp:txXfrm>
    </dsp:sp>
    <dsp:sp modelId="{2811A3E0-9BEB-4E47-BBCF-5BB3E6F857A4}">
      <dsp:nvSpPr>
        <dsp:cNvPr id="0" name=""/>
        <dsp:cNvSpPr/>
      </dsp:nvSpPr>
      <dsp:spPr>
        <a:xfrm>
          <a:off x="3616259" y="4890934"/>
          <a:ext cx="1908661" cy="1908661"/>
        </a:xfrm>
        <a:prstGeom prst="ellipse">
          <a:avLst/>
        </a:prstGeom>
        <a:solidFill>
          <a:schemeClr val="accent3">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r>
            <a:rPr lang="en-DK" sz="1000" b="1" kern="1200"/>
            <a:t>Linda </a:t>
          </a:r>
          <a:r>
            <a:rPr lang="en-DK" sz="1000" b="1" kern="1200">
              <a:latin typeface="Arial" panose="020B0604020202020204"/>
            </a:rPr>
            <a:t>Lander</a:t>
          </a:r>
          <a:br>
            <a:rPr lang="en-DK" sz="1000" b="1" kern="1200">
              <a:latin typeface="Arial" panose="020B0604020202020204"/>
            </a:rPr>
          </a:br>
          <a:r>
            <a:rPr lang="en-DK" sz="1000" b="0" kern="1200">
              <a:latin typeface="Arial" panose="020B0604020202020204"/>
            </a:rPr>
            <a:t>CDISC</a:t>
          </a:r>
          <a:endParaRPr lang="en-GB" sz="1000" kern="1200"/>
        </a:p>
      </dsp:txBody>
      <dsp:txXfrm>
        <a:off x="3895776" y="5170451"/>
        <a:ext cx="1349627" cy="1349627"/>
      </dsp:txXfrm>
    </dsp:sp>
    <dsp:sp modelId="{726F6F3B-6BB5-284E-A576-D4E790F6BAE3}">
      <dsp:nvSpPr>
        <dsp:cNvPr id="0" name=""/>
        <dsp:cNvSpPr/>
      </dsp:nvSpPr>
      <dsp:spPr>
        <a:xfrm>
          <a:off x="5039654" y="4890934"/>
          <a:ext cx="1908661" cy="1908661"/>
        </a:xfrm>
        <a:prstGeom prst="ellipse">
          <a:avLst/>
        </a:prstGeom>
        <a:solidFill>
          <a:schemeClr val="accent4">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r>
            <a:rPr lang="en-GB" sz="1000" b="1" kern="1200" dirty="0"/>
            <a:t>Brian </a:t>
          </a:r>
          <a:r>
            <a:rPr lang="en-GB" sz="1000" b="1" kern="1200" dirty="0">
              <a:latin typeface="Arial" panose="020B0604020202020204"/>
            </a:rPr>
            <a:t>Harris</a:t>
          </a:r>
          <a:br>
            <a:rPr lang="en-GB" sz="1000" b="1" kern="1200" dirty="0">
              <a:latin typeface="Arial" panose="020B0604020202020204"/>
            </a:rPr>
          </a:br>
          <a:r>
            <a:rPr lang="en-GB" sz="1000" b="0" kern="1200" dirty="0">
              <a:latin typeface="Arial" panose="020B0604020202020204"/>
            </a:rPr>
            <a:t>AstraZeneca</a:t>
          </a:r>
          <a:endParaRPr lang="en-GB" sz="1000" kern="1200" dirty="0"/>
        </a:p>
      </dsp:txBody>
      <dsp:txXfrm>
        <a:off x="5319171" y="5170451"/>
        <a:ext cx="1349627" cy="1349627"/>
      </dsp:txXfrm>
    </dsp:sp>
    <dsp:sp modelId="{8BE9039E-151D-A042-9225-48BE4C72A6CC}">
      <dsp:nvSpPr>
        <dsp:cNvPr id="0" name=""/>
        <dsp:cNvSpPr/>
      </dsp:nvSpPr>
      <dsp:spPr>
        <a:xfrm>
          <a:off x="6232955" y="4124046"/>
          <a:ext cx="1908661" cy="1908661"/>
        </a:xfrm>
        <a:prstGeom prst="ellipse">
          <a:avLst/>
        </a:prstGeom>
        <a:solidFill>
          <a:schemeClr val="accent5">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GB" sz="1000" b="1" kern="1200"/>
            <a:t>Edwin van Stein </a:t>
          </a:r>
          <a:br>
            <a:rPr lang="en-GB" sz="1000" kern="1200"/>
          </a:br>
          <a:r>
            <a:rPr lang="en-GB" sz="1000" kern="1200"/>
            <a:t>GSK</a:t>
          </a:r>
        </a:p>
      </dsp:txBody>
      <dsp:txXfrm>
        <a:off x="6512472" y="4403563"/>
        <a:ext cx="1349627" cy="1349627"/>
      </dsp:txXfrm>
    </dsp:sp>
    <dsp:sp modelId="{4CC8E002-01AC-8A4C-BE8C-8402404957B3}">
      <dsp:nvSpPr>
        <dsp:cNvPr id="0" name=""/>
        <dsp:cNvSpPr/>
      </dsp:nvSpPr>
      <dsp:spPr>
        <a:xfrm>
          <a:off x="6822212" y="2833752"/>
          <a:ext cx="1908661" cy="1908661"/>
        </a:xfrm>
        <a:prstGeom prst="ellipse">
          <a:avLst/>
        </a:prstGeom>
        <a:solidFill>
          <a:schemeClr val="accent6">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rtl="0">
            <a:lnSpc>
              <a:spcPct val="90000"/>
            </a:lnSpc>
            <a:spcBef>
              <a:spcPct val="0"/>
            </a:spcBef>
            <a:spcAft>
              <a:spcPct val="35000"/>
            </a:spcAft>
            <a:buNone/>
          </a:pPr>
          <a:r>
            <a:rPr lang="en-GB" sz="1000" b="1" kern="1200"/>
            <a:t>Bhavin </a:t>
          </a:r>
          <a:r>
            <a:rPr lang="en-GB" sz="1000" b="1" kern="1200">
              <a:latin typeface="Arial" panose="020B0604020202020204"/>
            </a:rPr>
            <a:t>Busa</a:t>
          </a:r>
          <a:br>
            <a:rPr lang="en-GB" sz="1000" b="1" kern="1200">
              <a:latin typeface="Arial" panose="020B0604020202020204"/>
            </a:rPr>
          </a:br>
          <a:r>
            <a:rPr lang="en-GB" sz="1000" b="0" kern="1200" err="1">
              <a:latin typeface="Arial" panose="020B0604020202020204"/>
            </a:rPr>
            <a:t>Clymb</a:t>
          </a:r>
          <a:r>
            <a:rPr lang="en-GB" sz="1000" b="0" i="0" kern="1200"/>
            <a:t> Clinical</a:t>
          </a:r>
          <a:endParaRPr lang="en-GB" sz="1000" kern="1200"/>
        </a:p>
      </dsp:txBody>
      <dsp:txXfrm>
        <a:off x="7101729" y="3113269"/>
        <a:ext cx="1349627" cy="1349627"/>
      </dsp:txXfrm>
    </dsp:sp>
    <dsp:sp modelId="{91D50564-2E35-824B-8B9A-473B055CBDB0}">
      <dsp:nvSpPr>
        <dsp:cNvPr id="0" name=""/>
        <dsp:cNvSpPr/>
      </dsp:nvSpPr>
      <dsp:spPr>
        <a:xfrm>
          <a:off x="6620342" y="1429710"/>
          <a:ext cx="1908661" cy="1908661"/>
        </a:xfrm>
        <a:prstGeom prst="ellipse">
          <a:avLst/>
        </a:prstGeom>
        <a:solidFill>
          <a:schemeClr val="accent2">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GB" sz="1000" b="1" kern="1200"/>
            <a:t>Kirsten Langendorf</a:t>
          </a:r>
          <a:br>
            <a:rPr lang="en-GB" sz="1000" kern="1200"/>
          </a:br>
          <a:r>
            <a:rPr lang="en-GB" sz="1000" kern="1200"/>
            <a:t>data4knowledge</a:t>
          </a:r>
        </a:p>
      </dsp:txBody>
      <dsp:txXfrm>
        <a:off x="6899859" y="1709227"/>
        <a:ext cx="1349627" cy="1349627"/>
      </dsp:txXfrm>
    </dsp:sp>
    <dsp:sp modelId="{73E43783-1C84-CD44-98A0-697A30B22F70}">
      <dsp:nvSpPr>
        <dsp:cNvPr id="0" name=""/>
        <dsp:cNvSpPr/>
      </dsp:nvSpPr>
      <dsp:spPr>
        <a:xfrm>
          <a:off x="5726599" y="316507"/>
          <a:ext cx="1908661" cy="1908661"/>
        </a:xfrm>
        <a:prstGeom prst="ellipse">
          <a:avLst/>
        </a:prstGeom>
        <a:solidFill>
          <a:schemeClr val="accent5">
            <a:alpha val="5000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DK" sz="1000" b="1" kern="1200"/>
            <a:t>Richard Marshall </a:t>
          </a:r>
          <a:br>
            <a:rPr lang="en-DK" sz="1000" b="1" kern="1200"/>
          </a:br>
          <a:r>
            <a:rPr lang="en-DK" sz="1000" b="0" kern="1200">
              <a:latin typeface="Arial" panose="020B0604020202020204"/>
              <a:ea typeface="+mn-ea"/>
              <a:cs typeface="+mn-cs"/>
            </a:rPr>
            <a:t>CDISC</a:t>
          </a:r>
          <a:endParaRPr lang="en-GB" sz="1000" b="0" kern="1200">
            <a:latin typeface="Arial" panose="020B0604020202020204"/>
            <a:ea typeface="+mn-ea"/>
            <a:cs typeface="+mn-cs"/>
          </a:endParaRPr>
        </a:p>
      </dsp:txBody>
      <dsp:txXfrm>
        <a:off x="6006116" y="596024"/>
        <a:ext cx="1349627" cy="1349627"/>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596D2A-6DE5-5846-A0BD-7099802C37DB}" type="datetimeFigureOut">
              <a:rPr lang="en-US" smtClean="0"/>
              <a:t>5/14/2025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9E3C63-914A-A144-BFA0-0C3FF051DCAD}" type="slidenum">
              <a:rPr lang="en-US" smtClean="0"/>
              <a:t>‹#›</a:t>
            </a:fld>
            <a:endParaRPr lang="en-US"/>
          </a:p>
        </p:txBody>
      </p:sp>
    </p:spTree>
    <p:extLst>
      <p:ext uri="{BB962C8B-B14F-4D97-AF65-F5344CB8AC3E}">
        <p14:creationId xmlns:p14="http://schemas.microsoft.com/office/powerpoint/2010/main" val="2461178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E17163-B04C-C34A-8000-FDF58C3633A6}" type="slidenum">
              <a:rPr lang="en-US" smtClean="0"/>
              <a:t>3</a:t>
            </a:fld>
            <a:endParaRPr lang="en-US"/>
          </a:p>
        </p:txBody>
      </p:sp>
    </p:spTree>
    <p:extLst>
      <p:ext uri="{BB962C8B-B14F-4D97-AF65-F5344CB8AC3E}">
        <p14:creationId xmlns:p14="http://schemas.microsoft.com/office/powerpoint/2010/main" val="1572782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Session Chair will introduce you based on the information you provide on this slide.</a:t>
            </a:r>
          </a:p>
          <a:p>
            <a:r>
              <a:rPr lang="en-US"/>
              <a:t>Instructions: </a:t>
            </a:r>
          </a:p>
          <a:p>
            <a:r>
              <a:rPr lang="en-US"/>
              <a:t>1. Select one of the two ‘Meet the Speaker’ templates based upon how many presenters you have. </a:t>
            </a:r>
          </a:p>
          <a:p>
            <a:r>
              <a:rPr lang="en-US"/>
              <a:t>2. Insert a medium or high resolution professional bio photo of yourself and format it to the dimensions of the placeholder image(s).</a:t>
            </a:r>
          </a:p>
          <a:p>
            <a:r>
              <a:rPr lang="en-US"/>
              <a:t>3. Place bio photo(s) over the placeholder(s) and delete the placeholder image(s).</a:t>
            </a:r>
          </a:p>
          <a:p>
            <a:r>
              <a:rPr lang="en-US"/>
              <a:t>4. Fill in your name, title and organization in the text boxes provided.</a:t>
            </a:r>
          </a:p>
          <a:p>
            <a:r>
              <a:rPr lang="en-US"/>
              <a:t>5. Insert short bio’s in the text box provided. If the quantity of presenters does not allow adequate space for bios on the slide, delete this text and replace it with short bios of all presenters.</a:t>
            </a:r>
          </a:p>
        </p:txBody>
      </p:sp>
      <p:sp>
        <p:nvSpPr>
          <p:cNvPr id="4" name="Slide Number Placeholder 3"/>
          <p:cNvSpPr>
            <a:spLocks noGrp="1"/>
          </p:cNvSpPr>
          <p:nvPr>
            <p:ph type="sldNum" sz="quarter" idx="5"/>
          </p:nvPr>
        </p:nvSpPr>
        <p:spPr/>
        <p:txBody>
          <a:bodyPr/>
          <a:lstStyle/>
          <a:p>
            <a:fld id="{84E17163-B04C-C34A-8000-FDF58C3633A6}" type="slidenum">
              <a:rPr lang="en-US" smtClean="0"/>
              <a:t>4</a:t>
            </a:fld>
            <a:endParaRPr lang="en-US"/>
          </a:p>
        </p:txBody>
      </p:sp>
    </p:spTree>
    <p:extLst>
      <p:ext uri="{BB962C8B-B14F-4D97-AF65-F5344CB8AC3E}">
        <p14:creationId xmlns:p14="http://schemas.microsoft.com/office/powerpoint/2010/main" val="4269130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Add the stat section in the protocol as something being generated.</a:t>
            </a:r>
          </a:p>
        </p:txBody>
      </p:sp>
      <p:sp>
        <p:nvSpPr>
          <p:cNvPr id="4" name="Slide Number Placeholder 3"/>
          <p:cNvSpPr>
            <a:spLocks noGrp="1"/>
          </p:cNvSpPr>
          <p:nvPr>
            <p:ph type="sldNum" sz="quarter" idx="5"/>
          </p:nvPr>
        </p:nvSpPr>
        <p:spPr/>
        <p:txBody>
          <a:bodyPr/>
          <a:lstStyle/>
          <a:p>
            <a:fld id="{F69E3C63-914A-A144-BFA0-0C3FF051DCAD}" type="slidenum">
              <a:rPr lang="en-US" smtClean="0"/>
              <a:t>17</a:t>
            </a:fld>
            <a:endParaRPr lang="en-US"/>
          </a:p>
        </p:txBody>
      </p:sp>
    </p:spTree>
    <p:extLst>
      <p:ext uri="{BB962C8B-B14F-4D97-AF65-F5344CB8AC3E}">
        <p14:creationId xmlns:p14="http://schemas.microsoft.com/office/powerpoint/2010/main" val="32723780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078FFEE-EA0C-5E4A-B1D2-8213F7094B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0" y="0"/>
            <a:ext cx="12179300" cy="6858000"/>
          </a:xfrm>
          <a:prstGeom prst="rect">
            <a:avLst/>
          </a:prstGeom>
        </p:spPr>
      </p:pic>
      <p:sp>
        <p:nvSpPr>
          <p:cNvPr id="8" name="Rectangle 7">
            <a:extLst>
              <a:ext uri="{FF2B5EF4-FFF2-40B4-BE49-F238E27FC236}">
                <a16:creationId xmlns:a16="http://schemas.microsoft.com/office/drawing/2014/main" id="{ECC4787D-0744-8047-A68C-F117D26CFC58}"/>
              </a:ext>
            </a:extLst>
          </p:cNvPr>
          <p:cNvSpPr/>
          <p:nvPr userDrawn="1"/>
        </p:nvSpPr>
        <p:spPr>
          <a:xfrm>
            <a:off x="2198557" y="1519518"/>
            <a:ext cx="9993443" cy="3099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2770253" y="1539454"/>
            <a:ext cx="9042440" cy="1816629"/>
          </a:xfrm>
        </p:spPr>
        <p:txBody>
          <a:bodyPr anchor="ctr">
            <a:normAutofit/>
          </a:bodyPr>
          <a:lstStyle>
            <a:lvl1pPr algn="l">
              <a:defRPr sz="32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2770253" y="3531016"/>
            <a:ext cx="9042440" cy="800629"/>
          </a:xfrm>
        </p:spPr>
        <p:txBody>
          <a:bodyPr>
            <a:normAutofit/>
          </a:bodyPr>
          <a:lstStyle>
            <a:lvl1pPr marL="0" indent="0" algn="l">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5" name="Picture 4" descr="A blue and yellow logo&#10;&#10;Description automatically generated">
            <a:extLst>
              <a:ext uri="{FF2B5EF4-FFF2-40B4-BE49-F238E27FC236}">
                <a16:creationId xmlns:a16="http://schemas.microsoft.com/office/drawing/2014/main" id="{3EB9E325-CA01-8194-3510-EF94D192606B}"/>
              </a:ext>
            </a:extLst>
          </p:cNvPr>
          <p:cNvPicPr>
            <a:picLocks noChangeAspect="1"/>
          </p:cNvPicPr>
          <p:nvPr userDrawn="1"/>
        </p:nvPicPr>
        <p:blipFill>
          <a:blip r:embed="rId3"/>
          <a:stretch>
            <a:fillRect/>
          </a:stretch>
        </p:blipFill>
        <p:spPr>
          <a:xfrm>
            <a:off x="2744853" y="4906419"/>
            <a:ext cx="1581451" cy="543453"/>
          </a:xfrm>
          <a:prstGeom prst="rect">
            <a:avLst/>
          </a:prstGeom>
        </p:spPr>
      </p:pic>
    </p:spTree>
    <p:extLst>
      <p:ext uri="{BB962C8B-B14F-4D97-AF65-F5344CB8AC3E}">
        <p14:creationId xmlns:p14="http://schemas.microsoft.com/office/powerpoint/2010/main" val="3171828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EB4FF9C4-EEBF-D24D-8A4E-C0B9CCE3F975}" type="slidenum">
              <a:rPr lang="en-US" smtClean="0"/>
              <a:t>‹#›</a:t>
            </a:fld>
            <a:endParaRPr lang="en-US"/>
          </a:p>
        </p:txBody>
      </p:sp>
      <p:sp>
        <p:nvSpPr>
          <p:cNvPr id="5" name="Footer Placeholder 4"/>
          <p:cNvSpPr>
            <a:spLocks noGrp="1"/>
          </p:cNvSpPr>
          <p:nvPr>
            <p:ph type="ftr" sz="quarter" idx="3"/>
          </p:nvPr>
        </p:nvSpPr>
        <p:spPr>
          <a:xfrm>
            <a:off x="3333509" y="6356351"/>
            <a:ext cx="6234896" cy="365125"/>
          </a:xfrm>
          <a:prstGeom prst="rect">
            <a:avLst/>
          </a:prstGeom>
        </p:spPr>
        <p:txBody>
          <a:bodyPr vert="horz" lIns="0" tIns="0" rIns="0" bIns="0" rtlCol="0" anchor="ctr"/>
          <a:lstStyle>
            <a:lvl1pPr algn="ctr">
              <a:defRPr sz="1067" b="1">
                <a:solidFill>
                  <a:schemeClr val="tx1"/>
                </a:solidFill>
              </a:defRPr>
            </a:lvl1pPr>
          </a:lstStyle>
          <a:p>
            <a:r>
              <a:rPr lang="en-US"/>
              <a:t>#ClearDataClearImpact</a:t>
            </a:r>
          </a:p>
          <a:p>
            <a:endParaRPr lang="en-US"/>
          </a:p>
        </p:txBody>
      </p:sp>
    </p:spTree>
    <p:extLst>
      <p:ext uri="{BB962C8B-B14F-4D97-AF65-F5344CB8AC3E}">
        <p14:creationId xmlns:p14="http://schemas.microsoft.com/office/powerpoint/2010/main" val="2437559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103351-EB45-234F-8697-DE91E66640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0" y="0"/>
            <a:ext cx="12179300" cy="6858000"/>
          </a:xfrm>
          <a:prstGeom prst="rect">
            <a:avLst/>
          </a:prstGeom>
        </p:spPr>
      </p:pic>
      <p:sp>
        <p:nvSpPr>
          <p:cNvPr id="7" name="Rectangle 6">
            <a:extLst>
              <a:ext uri="{FF2B5EF4-FFF2-40B4-BE49-F238E27FC236}">
                <a16:creationId xmlns:a16="http://schemas.microsoft.com/office/drawing/2014/main" id="{2DDB1314-0315-DB4C-AE95-AFD46FB209DC}"/>
              </a:ext>
            </a:extLst>
          </p:cNvPr>
          <p:cNvSpPr/>
          <p:nvPr userDrawn="1"/>
        </p:nvSpPr>
        <p:spPr>
          <a:xfrm>
            <a:off x="2083293" y="0"/>
            <a:ext cx="1010870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2722486" y="365127"/>
            <a:ext cx="8859913" cy="2801656"/>
          </a:xfrm>
        </p:spPr>
        <p:txBody>
          <a:bodyPr anchor="b"/>
          <a:lstStyle>
            <a:lvl1pP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2722486" y="3402108"/>
            <a:ext cx="8859913" cy="2774857"/>
          </a:xfrm>
        </p:spPr>
        <p:txBody>
          <a:bodyPr/>
          <a:lstStyle>
            <a:lvl1pPr marL="0" indent="0">
              <a:buFont typeface="+mj-lt"/>
              <a:buNone/>
              <a:tabLst/>
              <a:defRPr sz="2400">
                <a:solidFill>
                  <a:schemeClr val="bg1"/>
                </a:solidFill>
              </a:defRPr>
            </a:lvl1pPr>
            <a:lvl2pPr marL="6351" indent="0">
              <a:buFont typeface="+mj-lt"/>
              <a:buNone/>
              <a:tabLst/>
              <a:defRPr>
                <a:solidFill>
                  <a:schemeClr val="bg1"/>
                </a:solidFill>
              </a:defRPr>
            </a:lvl2pPr>
            <a:lvl3pPr marL="6351" indent="0">
              <a:buFont typeface="+mj-lt"/>
              <a:buNone/>
              <a:tabLst/>
              <a:defRPr>
                <a:solidFill>
                  <a:schemeClr val="bg1"/>
                </a:solidFill>
              </a:defRPr>
            </a:lvl3pPr>
            <a:lvl4pPr marL="6351" indent="0">
              <a:buFont typeface="+mj-lt"/>
              <a:buNone/>
              <a:tabLst/>
              <a:defRPr>
                <a:solidFill>
                  <a:schemeClr val="bg1"/>
                </a:solidFill>
              </a:defRPr>
            </a:lvl4pPr>
            <a:lvl5pPr marL="6351" indent="0">
              <a:buFont typeface="+mj-lt"/>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2766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Closing S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C5F5DB-D0B7-B844-A4AC-647C44C65C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0" y="0"/>
            <a:ext cx="12179300" cy="6858000"/>
          </a:xfrm>
          <a:prstGeom prst="rect">
            <a:avLst/>
          </a:prstGeom>
        </p:spPr>
      </p:pic>
      <p:sp>
        <p:nvSpPr>
          <p:cNvPr id="2" name="Title 1"/>
          <p:cNvSpPr>
            <a:spLocks noGrp="1"/>
          </p:cNvSpPr>
          <p:nvPr>
            <p:ph type="title"/>
          </p:nvPr>
        </p:nvSpPr>
        <p:spPr>
          <a:xfrm>
            <a:off x="2717054" y="365127"/>
            <a:ext cx="8104092" cy="2801656"/>
          </a:xfrm>
        </p:spPr>
        <p:txBody>
          <a:bodyPr anchor="b"/>
          <a:lstStyle>
            <a:lvl1pPr>
              <a:defRPr b="1">
                <a:solidFill>
                  <a:schemeClr val="tx1"/>
                </a:solidFill>
              </a:defRPr>
            </a:lvl1pPr>
          </a:lstStyle>
          <a:p>
            <a:r>
              <a:rPr lang="en-US"/>
              <a:t>Click to edit Master title style</a:t>
            </a:r>
          </a:p>
        </p:txBody>
      </p:sp>
      <p:sp>
        <p:nvSpPr>
          <p:cNvPr id="3" name="Content Placeholder 2"/>
          <p:cNvSpPr>
            <a:spLocks noGrp="1"/>
          </p:cNvSpPr>
          <p:nvPr>
            <p:ph idx="1"/>
          </p:nvPr>
        </p:nvSpPr>
        <p:spPr>
          <a:xfrm>
            <a:off x="2717054" y="3402107"/>
            <a:ext cx="8104092" cy="2336221"/>
          </a:xfrm>
        </p:spPr>
        <p:txBody>
          <a:bodyPr>
            <a:normAutofit/>
          </a:bodyPr>
          <a:lstStyle>
            <a:lvl1pPr marL="0" indent="0">
              <a:buFont typeface="+mj-lt"/>
              <a:buNone/>
              <a:tabLst/>
              <a:defRPr sz="1200">
                <a:solidFill>
                  <a:schemeClr val="tx1"/>
                </a:solidFill>
              </a:defRPr>
            </a:lvl1pPr>
            <a:lvl2pPr marL="177796" indent="-171446">
              <a:buFont typeface="Arial" panose="020B0604020202020204" pitchFamily="34" charset="0"/>
              <a:buChar char="•"/>
              <a:tabLst/>
              <a:defRPr sz="1200">
                <a:solidFill>
                  <a:schemeClr val="tx1"/>
                </a:solidFill>
              </a:defRPr>
            </a:lvl2pPr>
            <a:lvl3pPr marL="177796" indent="-171446">
              <a:buFont typeface="Arial" panose="020B0604020202020204" pitchFamily="34" charset="0"/>
              <a:buChar char="•"/>
              <a:tabLst/>
              <a:defRPr sz="1200">
                <a:solidFill>
                  <a:schemeClr val="tx1"/>
                </a:solidFill>
              </a:defRPr>
            </a:lvl3pPr>
            <a:lvl4pPr marL="177796" indent="-171446">
              <a:buFont typeface="Arial" panose="020B0604020202020204" pitchFamily="34" charset="0"/>
              <a:buChar char="•"/>
              <a:tabLst/>
              <a:defRPr sz="1200">
                <a:solidFill>
                  <a:schemeClr val="tx1"/>
                </a:solidFill>
              </a:defRPr>
            </a:lvl4pPr>
            <a:lvl5pPr marL="177796" indent="-171446">
              <a:buFont typeface="Arial" panose="020B0604020202020204" pitchFamily="34" charset="0"/>
              <a:buChar char="•"/>
              <a:tabLst/>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271A794-C745-1542-AC4C-A0D07A44D2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17055" y="5943600"/>
            <a:ext cx="1435100" cy="456000"/>
          </a:xfrm>
          <a:prstGeom prst="rect">
            <a:avLst/>
          </a:prstGeom>
        </p:spPr>
      </p:pic>
      <p:pic>
        <p:nvPicPr>
          <p:cNvPr id="4" name="Picture 3" descr="A blue and yellow logo&#10;&#10;Description automatically generated">
            <a:extLst>
              <a:ext uri="{FF2B5EF4-FFF2-40B4-BE49-F238E27FC236}">
                <a16:creationId xmlns:a16="http://schemas.microsoft.com/office/drawing/2014/main" id="{83BE5696-CFD9-4C98-EA2C-157023C01BF7}"/>
              </a:ext>
            </a:extLst>
          </p:cNvPr>
          <p:cNvPicPr>
            <a:picLocks noChangeAspect="1"/>
          </p:cNvPicPr>
          <p:nvPr userDrawn="1"/>
        </p:nvPicPr>
        <p:blipFill>
          <a:blip r:embed="rId4">
            <a:alphaModFix/>
          </a:blip>
          <a:stretch>
            <a:fillRect/>
          </a:stretch>
        </p:blipFill>
        <p:spPr>
          <a:xfrm>
            <a:off x="2694828" y="5930511"/>
            <a:ext cx="1636477" cy="562363"/>
          </a:xfrm>
          <a:prstGeom prst="rect">
            <a:avLst/>
          </a:prstGeom>
        </p:spPr>
      </p:pic>
    </p:spTree>
    <p:extLst>
      <p:ext uri="{BB962C8B-B14F-4D97-AF65-F5344CB8AC3E}">
        <p14:creationId xmlns:p14="http://schemas.microsoft.com/office/powerpoint/2010/main" val="26493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1" y="1481668"/>
            <a:ext cx="5092700" cy="46952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769099" y="1481668"/>
            <a:ext cx="4813300" cy="46952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EB4FF9C4-EEBF-D24D-8A4E-C0B9CCE3F975}" type="slidenum">
              <a:rPr lang="en-US" smtClean="0"/>
              <a:t>‹#›</a:t>
            </a:fld>
            <a:endParaRPr lang="en-US"/>
          </a:p>
        </p:txBody>
      </p:sp>
      <p:sp>
        <p:nvSpPr>
          <p:cNvPr id="6" name="Footer Placeholder 4"/>
          <p:cNvSpPr>
            <a:spLocks noGrp="1"/>
          </p:cNvSpPr>
          <p:nvPr>
            <p:ph type="ftr" sz="quarter" idx="3"/>
          </p:nvPr>
        </p:nvSpPr>
        <p:spPr>
          <a:xfrm>
            <a:off x="3333509" y="6356351"/>
            <a:ext cx="6234896" cy="365125"/>
          </a:xfrm>
          <a:prstGeom prst="rect">
            <a:avLst/>
          </a:prstGeom>
        </p:spPr>
        <p:txBody>
          <a:bodyPr vert="horz" lIns="0" tIns="0" rIns="0" bIns="0" rtlCol="0" anchor="ctr"/>
          <a:lstStyle>
            <a:lvl1pPr algn="ctr">
              <a:defRPr sz="1067" b="1">
                <a:solidFill>
                  <a:schemeClr val="tx1"/>
                </a:solidFill>
              </a:defRPr>
            </a:lvl1pPr>
          </a:lstStyle>
          <a:p>
            <a:r>
              <a:rPr lang="en-US"/>
              <a:t>#ClearDataClearImpact</a:t>
            </a:r>
          </a:p>
        </p:txBody>
      </p:sp>
    </p:spTree>
    <p:extLst>
      <p:ext uri="{BB962C8B-B14F-4D97-AF65-F5344CB8AC3E}">
        <p14:creationId xmlns:p14="http://schemas.microsoft.com/office/powerpoint/2010/main" val="32392319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Content-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1" y="1481668"/>
            <a:ext cx="5092700" cy="46952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EB4FF9C4-EEBF-D24D-8A4E-C0B9CCE3F975}" type="slidenum">
              <a:rPr lang="en-US" smtClean="0"/>
              <a:t>‹#›</a:t>
            </a:fld>
            <a:endParaRPr lang="en-US"/>
          </a:p>
        </p:txBody>
      </p:sp>
      <p:sp>
        <p:nvSpPr>
          <p:cNvPr id="9" name="Picture Placeholder 8">
            <a:extLst>
              <a:ext uri="{FF2B5EF4-FFF2-40B4-BE49-F238E27FC236}">
                <a16:creationId xmlns:a16="http://schemas.microsoft.com/office/drawing/2014/main" id="{EBAEBCE6-AA93-4D42-8917-B9241C3EF633}"/>
              </a:ext>
            </a:extLst>
          </p:cNvPr>
          <p:cNvSpPr>
            <a:spLocks noGrp="1"/>
          </p:cNvSpPr>
          <p:nvPr>
            <p:ph type="pic" sz="quarter" idx="13"/>
          </p:nvPr>
        </p:nvSpPr>
        <p:spPr>
          <a:xfrm>
            <a:off x="6769102" y="1481668"/>
            <a:ext cx="4813300" cy="4695297"/>
          </a:xfrm>
        </p:spPr>
        <p:txBody>
          <a:bodyPr/>
          <a:lstStyle/>
          <a:p>
            <a:r>
              <a:rPr lang="en-US"/>
              <a:t>Click icon to add picture</a:t>
            </a:r>
          </a:p>
        </p:txBody>
      </p:sp>
      <p:sp>
        <p:nvSpPr>
          <p:cNvPr id="6" name="Footer Placeholder 4"/>
          <p:cNvSpPr>
            <a:spLocks noGrp="1"/>
          </p:cNvSpPr>
          <p:nvPr>
            <p:ph type="ftr" sz="quarter" idx="3"/>
          </p:nvPr>
        </p:nvSpPr>
        <p:spPr>
          <a:xfrm>
            <a:off x="3333509" y="6356351"/>
            <a:ext cx="6234896" cy="365125"/>
          </a:xfrm>
          <a:prstGeom prst="rect">
            <a:avLst/>
          </a:prstGeom>
        </p:spPr>
        <p:txBody>
          <a:bodyPr vert="horz" lIns="0" tIns="0" rIns="0" bIns="0" rtlCol="0" anchor="ctr"/>
          <a:lstStyle>
            <a:lvl1pPr algn="ctr">
              <a:defRPr sz="1067" b="1">
                <a:solidFill>
                  <a:schemeClr val="tx1"/>
                </a:solidFill>
              </a:defRPr>
            </a:lvl1pPr>
          </a:lstStyle>
          <a:p>
            <a:r>
              <a:rPr lang="en-US"/>
              <a:t>#ClearDataClearImpact</a:t>
            </a:r>
          </a:p>
        </p:txBody>
      </p:sp>
    </p:spTree>
    <p:extLst>
      <p:ext uri="{BB962C8B-B14F-4D97-AF65-F5344CB8AC3E}">
        <p14:creationId xmlns:p14="http://schemas.microsoft.com/office/powerpoint/2010/main" val="3072472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Content-Call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1" y="1481667"/>
            <a:ext cx="10515599" cy="1880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EB4FF9C4-EEBF-D24D-8A4E-C0B9CCE3F975}" type="slidenum">
              <a:rPr lang="en-US" smtClean="0"/>
              <a:t>‹#›</a:t>
            </a:fld>
            <a:endParaRPr lang="en-US"/>
          </a:p>
        </p:txBody>
      </p:sp>
      <p:sp>
        <p:nvSpPr>
          <p:cNvPr id="9" name="Picture Placeholder 8">
            <a:extLst>
              <a:ext uri="{FF2B5EF4-FFF2-40B4-BE49-F238E27FC236}">
                <a16:creationId xmlns:a16="http://schemas.microsoft.com/office/drawing/2014/main" id="{EBAEBCE6-AA93-4D42-8917-B9241C3EF633}"/>
              </a:ext>
            </a:extLst>
          </p:cNvPr>
          <p:cNvSpPr>
            <a:spLocks noGrp="1"/>
          </p:cNvSpPr>
          <p:nvPr>
            <p:ph type="pic" sz="quarter" idx="13"/>
          </p:nvPr>
        </p:nvSpPr>
        <p:spPr>
          <a:xfrm>
            <a:off x="8364073" y="3435725"/>
            <a:ext cx="3218329" cy="2501152"/>
          </a:xfrm>
        </p:spPr>
        <p:txBody>
          <a:bodyPr/>
          <a:lstStyle/>
          <a:p>
            <a:r>
              <a:rPr lang="en-US"/>
              <a:t>Click icon to add picture</a:t>
            </a:r>
          </a:p>
        </p:txBody>
      </p:sp>
      <p:sp>
        <p:nvSpPr>
          <p:cNvPr id="10" name="Content Placeholder 2">
            <a:extLst>
              <a:ext uri="{FF2B5EF4-FFF2-40B4-BE49-F238E27FC236}">
                <a16:creationId xmlns:a16="http://schemas.microsoft.com/office/drawing/2014/main" id="{639C0675-53BD-004E-9C2E-1C9D24D3896F}"/>
              </a:ext>
            </a:extLst>
          </p:cNvPr>
          <p:cNvSpPr>
            <a:spLocks noGrp="1"/>
          </p:cNvSpPr>
          <p:nvPr>
            <p:ph sz="half" idx="14" hasCustomPrompt="1"/>
          </p:nvPr>
        </p:nvSpPr>
        <p:spPr>
          <a:xfrm>
            <a:off x="781236" y="3435726"/>
            <a:ext cx="7582837" cy="2501151"/>
          </a:xfrm>
          <a:solidFill>
            <a:schemeClr val="accent4"/>
          </a:solidFill>
        </p:spPr>
        <p:txBody>
          <a:bodyPr lIns="457200" tIns="274320" rIns="274320" bIns="274320">
            <a:noAutofit/>
          </a:bodyPr>
          <a:lstStyle>
            <a:lvl1pPr>
              <a:defRPr sz="1867">
                <a:solidFill>
                  <a:schemeClr val="bg1"/>
                </a:solidFill>
              </a:defRPr>
            </a:lvl1pPr>
            <a:lvl2pPr>
              <a:defRPr sz="16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p:cNvSpPr>
            <a:spLocks noGrp="1"/>
          </p:cNvSpPr>
          <p:nvPr>
            <p:ph type="ftr" sz="quarter" idx="3"/>
          </p:nvPr>
        </p:nvSpPr>
        <p:spPr>
          <a:xfrm>
            <a:off x="3333509" y="6356351"/>
            <a:ext cx="6234896" cy="365125"/>
          </a:xfrm>
          <a:prstGeom prst="rect">
            <a:avLst/>
          </a:prstGeom>
        </p:spPr>
        <p:txBody>
          <a:bodyPr vert="horz" lIns="0" tIns="0" rIns="0" bIns="0" rtlCol="0" anchor="ctr"/>
          <a:lstStyle>
            <a:lvl1pPr algn="ctr">
              <a:defRPr sz="1067" b="1">
                <a:solidFill>
                  <a:schemeClr val="tx1"/>
                </a:solidFill>
              </a:defRPr>
            </a:lvl1pPr>
          </a:lstStyle>
          <a:p>
            <a:r>
              <a:rPr lang="en-US"/>
              <a:t>#ClearDataClearImpact</a:t>
            </a:r>
          </a:p>
        </p:txBody>
      </p:sp>
    </p:spTree>
    <p:extLst>
      <p:ext uri="{BB962C8B-B14F-4D97-AF65-F5344CB8AC3E}">
        <p14:creationId xmlns:p14="http://schemas.microsoft.com/office/powerpoint/2010/main" val="2529672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B4FF9C4-EEBF-D24D-8A4E-C0B9CCE3F975}" type="slidenum">
              <a:rPr lang="en-US" smtClean="0"/>
              <a:t>‹#›</a:t>
            </a:fld>
            <a:endParaRPr lang="en-US"/>
          </a:p>
        </p:txBody>
      </p:sp>
      <p:sp>
        <p:nvSpPr>
          <p:cNvPr id="4" name="Footer Placeholder 4"/>
          <p:cNvSpPr>
            <a:spLocks noGrp="1"/>
          </p:cNvSpPr>
          <p:nvPr>
            <p:ph type="ftr" sz="quarter" idx="3"/>
          </p:nvPr>
        </p:nvSpPr>
        <p:spPr>
          <a:xfrm>
            <a:off x="3333509" y="6356351"/>
            <a:ext cx="6234896" cy="365125"/>
          </a:xfrm>
          <a:prstGeom prst="rect">
            <a:avLst/>
          </a:prstGeom>
        </p:spPr>
        <p:txBody>
          <a:bodyPr vert="horz" lIns="0" tIns="0" rIns="0" bIns="0" rtlCol="0" anchor="ctr"/>
          <a:lstStyle>
            <a:lvl1pPr algn="ctr">
              <a:defRPr sz="1067" b="1">
                <a:solidFill>
                  <a:schemeClr val="tx1"/>
                </a:solidFill>
              </a:defRPr>
            </a:lvl1pPr>
          </a:lstStyle>
          <a:p>
            <a:r>
              <a:rPr lang="en-US"/>
              <a:t>#ClearDataClearImpact</a:t>
            </a:r>
          </a:p>
        </p:txBody>
      </p:sp>
    </p:spTree>
    <p:extLst>
      <p:ext uri="{BB962C8B-B14F-4D97-AF65-F5344CB8AC3E}">
        <p14:creationId xmlns:p14="http://schemas.microsoft.com/office/powerpoint/2010/main" val="3094595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4FF9C4-EEBF-D24D-8A4E-C0B9CCE3F975}" type="slidenum">
              <a:rPr lang="en-US" smtClean="0"/>
              <a:t>‹#›</a:t>
            </a:fld>
            <a:endParaRPr lang="en-US"/>
          </a:p>
        </p:txBody>
      </p:sp>
      <p:sp>
        <p:nvSpPr>
          <p:cNvPr id="3" name="Footer Placeholder 4"/>
          <p:cNvSpPr>
            <a:spLocks noGrp="1"/>
          </p:cNvSpPr>
          <p:nvPr>
            <p:ph type="ftr" sz="quarter" idx="3"/>
          </p:nvPr>
        </p:nvSpPr>
        <p:spPr>
          <a:xfrm>
            <a:off x="3333509" y="6356351"/>
            <a:ext cx="6234896" cy="365125"/>
          </a:xfrm>
          <a:prstGeom prst="rect">
            <a:avLst/>
          </a:prstGeom>
        </p:spPr>
        <p:txBody>
          <a:bodyPr vert="horz" lIns="0" tIns="0" rIns="0" bIns="0" rtlCol="0" anchor="ctr"/>
          <a:lstStyle>
            <a:lvl1pPr algn="ctr">
              <a:defRPr sz="1067" b="1">
                <a:solidFill>
                  <a:schemeClr val="tx1"/>
                </a:solidFill>
              </a:defRPr>
            </a:lvl1pPr>
          </a:lstStyle>
          <a:p>
            <a:r>
              <a:rPr lang="en-US"/>
              <a:t>#ClearDataClearImpact</a:t>
            </a:r>
          </a:p>
        </p:txBody>
      </p:sp>
    </p:spTree>
    <p:extLst>
      <p:ext uri="{BB962C8B-B14F-4D97-AF65-F5344CB8AC3E}">
        <p14:creationId xmlns:p14="http://schemas.microsoft.com/office/powerpoint/2010/main" val="3616703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descr="A cityscape with a blue and white banner&#10;&#10;Description automatically generated">
            <a:extLst>
              <a:ext uri="{FF2B5EF4-FFF2-40B4-BE49-F238E27FC236}">
                <a16:creationId xmlns:a16="http://schemas.microsoft.com/office/drawing/2014/main" id="{11184E1C-5903-A0FE-BE24-EE2A6CB19F4D}"/>
              </a:ext>
            </a:extLst>
          </p:cNvPr>
          <p:cNvPicPr>
            <a:picLocks noChangeAspect="1"/>
          </p:cNvPicPr>
          <p:nvPr userDrawn="1"/>
        </p:nvPicPr>
        <p:blipFill>
          <a:blip r:embed="rId2"/>
          <a:stretch>
            <a:fillRect/>
          </a:stretch>
        </p:blipFill>
        <p:spPr>
          <a:xfrm>
            <a:off x="0" y="1"/>
            <a:ext cx="12192000" cy="6858001"/>
          </a:xfrm>
          <a:prstGeom prst="rect">
            <a:avLst/>
          </a:prstGeom>
        </p:spPr>
      </p:pic>
      <p:sp>
        <p:nvSpPr>
          <p:cNvPr id="7" name="Title 1">
            <a:extLst>
              <a:ext uri="{FF2B5EF4-FFF2-40B4-BE49-F238E27FC236}">
                <a16:creationId xmlns:a16="http://schemas.microsoft.com/office/drawing/2014/main" id="{1276289B-55C8-40FA-889A-2AECA774D218}"/>
              </a:ext>
            </a:extLst>
          </p:cNvPr>
          <p:cNvSpPr>
            <a:spLocks noGrp="1"/>
          </p:cNvSpPr>
          <p:nvPr>
            <p:ph type="ctrTitle" hasCustomPrompt="1"/>
          </p:nvPr>
        </p:nvSpPr>
        <p:spPr>
          <a:xfrm>
            <a:off x="4064356" y="5283200"/>
            <a:ext cx="7500504" cy="530104"/>
          </a:xfrm>
        </p:spPr>
        <p:txBody>
          <a:bodyPr anchor="ctr">
            <a:normAutofit/>
          </a:bodyPr>
          <a:lstStyle>
            <a:lvl1pPr algn="r">
              <a:defRPr sz="2667" b="1">
                <a:solidFill>
                  <a:schemeClr val="tx1"/>
                </a:solidFill>
              </a:defRPr>
            </a:lvl1pPr>
          </a:lstStyle>
          <a:p>
            <a:r>
              <a:rPr lang="en-US"/>
              <a:t>Presentation Title</a:t>
            </a:r>
          </a:p>
        </p:txBody>
      </p:sp>
      <p:sp>
        <p:nvSpPr>
          <p:cNvPr id="8" name="Subtitle 2">
            <a:extLst>
              <a:ext uri="{FF2B5EF4-FFF2-40B4-BE49-F238E27FC236}">
                <a16:creationId xmlns:a16="http://schemas.microsoft.com/office/drawing/2014/main" id="{8FBB06B2-CEED-4837-A8D1-3F28461021FA}"/>
              </a:ext>
            </a:extLst>
          </p:cNvPr>
          <p:cNvSpPr>
            <a:spLocks noGrp="1"/>
          </p:cNvSpPr>
          <p:nvPr>
            <p:ph type="subTitle" idx="1" hasCustomPrompt="1"/>
          </p:nvPr>
        </p:nvSpPr>
        <p:spPr>
          <a:xfrm>
            <a:off x="5190068" y="5813305"/>
            <a:ext cx="6374793" cy="1044696"/>
          </a:xfrm>
        </p:spPr>
        <p:txBody>
          <a:bodyPr>
            <a:normAutofit/>
          </a:bodyPr>
          <a:lstStyle>
            <a:lvl1pPr marL="0" indent="0" algn="r">
              <a:lnSpc>
                <a:spcPct val="100000"/>
              </a:lnSpc>
              <a:spcBef>
                <a:spcPts val="0"/>
              </a:spcBef>
              <a:buNone/>
              <a:defRPr sz="16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Presented by John Smith, Job Title, Department, Company Name</a:t>
            </a:r>
          </a:p>
          <a:p>
            <a:r>
              <a:rPr lang="en-US"/>
              <a:t>Day Month 2020</a:t>
            </a:r>
          </a:p>
        </p:txBody>
      </p:sp>
    </p:spTree>
    <p:extLst>
      <p:ext uri="{BB962C8B-B14F-4D97-AF65-F5344CB8AC3E}">
        <p14:creationId xmlns:p14="http://schemas.microsoft.com/office/powerpoint/2010/main" val="1846038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9" name="Picture 8" descr="A banner with a city in the background&#10;&#10;Description automatically generated">
            <a:extLst>
              <a:ext uri="{FF2B5EF4-FFF2-40B4-BE49-F238E27FC236}">
                <a16:creationId xmlns:a16="http://schemas.microsoft.com/office/drawing/2014/main" id="{60AF726E-8299-5D06-FD26-96E5806BCA61}"/>
              </a:ext>
            </a:extLst>
          </p:cNvPr>
          <p:cNvPicPr>
            <a:picLocks noChangeAspect="1"/>
          </p:cNvPicPr>
          <p:nvPr userDrawn="1"/>
        </p:nvPicPr>
        <p:blipFill>
          <a:blip r:embed="rId2"/>
          <a:stretch>
            <a:fillRect/>
          </a:stretch>
        </p:blipFill>
        <p:spPr>
          <a:xfrm>
            <a:off x="0" y="1"/>
            <a:ext cx="12192000" cy="6858001"/>
          </a:xfrm>
          <a:prstGeom prst="rect">
            <a:avLst/>
          </a:prstGeom>
        </p:spPr>
      </p:pic>
      <p:sp>
        <p:nvSpPr>
          <p:cNvPr id="7" name="Title 1">
            <a:extLst>
              <a:ext uri="{FF2B5EF4-FFF2-40B4-BE49-F238E27FC236}">
                <a16:creationId xmlns:a16="http://schemas.microsoft.com/office/drawing/2014/main" id="{1276289B-55C8-40FA-889A-2AECA774D218}"/>
              </a:ext>
            </a:extLst>
          </p:cNvPr>
          <p:cNvSpPr>
            <a:spLocks noGrp="1"/>
          </p:cNvSpPr>
          <p:nvPr>
            <p:ph type="ctrTitle" hasCustomPrompt="1"/>
          </p:nvPr>
        </p:nvSpPr>
        <p:spPr>
          <a:xfrm>
            <a:off x="4064356" y="5283200"/>
            <a:ext cx="7500504" cy="530104"/>
          </a:xfrm>
        </p:spPr>
        <p:txBody>
          <a:bodyPr anchor="ctr">
            <a:normAutofit/>
          </a:bodyPr>
          <a:lstStyle>
            <a:lvl1pPr algn="r">
              <a:defRPr sz="2667" b="1">
                <a:solidFill>
                  <a:schemeClr val="tx1"/>
                </a:solidFill>
              </a:defRPr>
            </a:lvl1pPr>
          </a:lstStyle>
          <a:p>
            <a:r>
              <a:rPr lang="en-US"/>
              <a:t>Presentation Title</a:t>
            </a:r>
          </a:p>
        </p:txBody>
      </p:sp>
      <p:sp>
        <p:nvSpPr>
          <p:cNvPr id="8" name="Subtitle 2">
            <a:extLst>
              <a:ext uri="{FF2B5EF4-FFF2-40B4-BE49-F238E27FC236}">
                <a16:creationId xmlns:a16="http://schemas.microsoft.com/office/drawing/2014/main" id="{8FBB06B2-CEED-4837-A8D1-3F28461021FA}"/>
              </a:ext>
            </a:extLst>
          </p:cNvPr>
          <p:cNvSpPr>
            <a:spLocks noGrp="1"/>
          </p:cNvSpPr>
          <p:nvPr>
            <p:ph type="subTitle" idx="1" hasCustomPrompt="1"/>
          </p:nvPr>
        </p:nvSpPr>
        <p:spPr>
          <a:xfrm>
            <a:off x="5190068" y="5813305"/>
            <a:ext cx="6374793" cy="1044696"/>
          </a:xfrm>
        </p:spPr>
        <p:txBody>
          <a:bodyPr>
            <a:normAutofit/>
          </a:bodyPr>
          <a:lstStyle>
            <a:lvl1pPr marL="0" indent="0" algn="r">
              <a:lnSpc>
                <a:spcPct val="100000"/>
              </a:lnSpc>
              <a:spcBef>
                <a:spcPts val="0"/>
              </a:spcBef>
              <a:buNone/>
              <a:defRPr sz="16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Presented by John Smith, Job Title, Department, Company Name</a:t>
            </a:r>
          </a:p>
          <a:p>
            <a:r>
              <a:rPr lang="en-US"/>
              <a:t>Day Month 2020</a:t>
            </a:r>
          </a:p>
        </p:txBody>
      </p:sp>
    </p:spTree>
    <p:extLst>
      <p:ext uri="{BB962C8B-B14F-4D97-AF65-F5344CB8AC3E}">
        <p14:creationId xmlns:p14="http://schemas.microsoft.com/office/powerpoint/2010/main" val="1144174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2" name="Picture 1" descr="A bridge with lights and a city in the background&#10;&#10;Description automatically generated">
            <a:extLst>
              <a:ext uri="{FF2B5EF4-FFF2-40B4-BE49-F238E27FC236}">
                <a16:creationId xmlns:a16="http://schemas.microsoft.com/office/drawing/2014/main" id="{F4FDD1C3-541D-7013-126F-49BDD97083E5}"/>
              </a:ext>
            </a:extLst>
          </p:cNvPr>
          <p:cNvPicPr>
            <a:picLocks noChangeAspect="1"/>
          </p:cNvPicPr>
          <p:nvPr userDrawn="1"/>
        </p:nvPicPr>
        <p:blipFill>
          <a:blip r:embed="rId2"/>
          <a:stretch>
            <a:fillRect/>
          </a:stretch>
        </p:blipFill>
        <p:spPr>
          <a:xfrm>
            <a:off x="0" y="1"/>
            <a:ext cx="12192000" cy="6858001"/>
          </a:xfrm>
          <a:prstGeom prst="rect">
            <a:avLst/>
          </a:prstGeom>
        </p:spPr>
      </p:pic>
      <p:sp>
        <p:nvSpPr>
          <p:cNvPr id="7" name="Title 1">
            <a:extLst>
              <a:ext uri="{FF2B5EF4-FFF2-40B4-BE49-F238E27FC236}">
                <a16:creationId xmlns:a16="http://schemas.microsoft.com/office/drawing/2014/main" id="{1276289B-55C8-40FA-889A-2AECA774D218}"/>
              </a:ext>
            </a:extLst>
          </p:cNvPr>
          <p:cNvSpPr>
            <a:spLocks noGrp="1"/>
          </p:cNvSpPr>
          <p:nvPr>
            <p:ph type="ctrTitle" hasCustomPrompt="1"/>
          </p:nvPr>
        </p:nvSpPr>
        <p:spPr>
          <a:xfrm>
            <a:off x="4064356" y="5283200"/>
            <a:ext cx="7500504" cy="530104"/>
          </a:xfrm>
        </p:spPr>
        <p:txBody>
          <a:bodyPr anchor="ctr">
            <a:normAutofit/>
          </a:bodyPr>
          <a:lstStyle>
            <a:lvl1pPr algn="r">
              <a:defRPr sz="2667" b="1">
                <a:solidFill>
                  <a:schemeClr val="tx1"/>
                </a:solidFill>
              </a:defRPr>
            </a:lvl1pPr>
          </a:lstStyle>
          <a:p>
            <a:r>
              <a:rPr lang="en-US"/>
              <a:t>Presentation Title</a:t>
            </a:r>
          </a:p>
        </p:txBody>
      </p:sp>
      <p:sp>
        <p:nvSpPr>
          <p:cNvPr id="8" name="Subtitle 2">
            <a:extLst>
              <a:ext uri="{FF2B5EF4-FFF2-40B4-BE49-F238E27FC236}">
                <a16:creationId xmlns:a16="http://schemas.microsoft.com/office/drawing/2014/main" id="{8FBB06B2-CEED-4837-A8D1-3F28461021FA}"/>
              </a:ext>
            </a:extLst>
          </p:cNvPr>
          <p:cNvSpPr>
            <a:spLocks noGrp="1"/>
          </p:cNvSpPr>
          <p:nvPr>
            <p:ph type="subTitle" idx="1" hasCustomPrompt="1"/>
          </p:nvPr>
        </p:nvSpPr>
        <p:spPr>
          <a:xfrm>
            <a:off x="5190068" y="5813305"/>
            <a:ext cx="6374793" cy="1044696"/>
          </a:xfrm>
        </p:spPr>
        <p:txBody>
          <a:bodyPr>
            <a:normAutofit/>
          </a:bodyPr>
          <a:lstStyle>
            <a:lvl1pPr marL="0" indent="0" algn="r">
              <a:lnSpc>
                <a:spcPct val="100000"/>
              </a:lnSpc>
              <a:spcBef>
                <a:spcPts val="0"/>
              </a:spcBef>
              <a:buNone/>
              <a:defRPr sz="16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Presented by John Smith, Job Title, Department, Company Name</a:t>
            </a:r>
          </a:p>
          <a:p>
            <a:r>
              <a:rPr lang="en-US"/>
              <a:t>Day Month 2020</a:t>
            </a:r>
          </a:p>
        </p:txBody>
      </p:sp>
    </p:spTree>
    <p:extLst>
      <p:ext uri="{BB962C8B-B14F-4D97-AF65-F5344CB8AC3E}">
        <p14:creationId xmlns:p14="http://schemas.microsoft.com/office/powerpoint/2010/main" val="1269612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5" name="Picture 4" descr="A banner with a city skyline&#10;&#10;Description automatically generated">
            <a:extLst>
              <a:ext uri="{FF2B5EF4-FFF2-40B4-BE49-F238E27FC236}">
                <a16:creationId xmlns:a16="http://schemas.microsoft.com/office/drawing/2014/main" id="{C983A9DE-9882-CE38-3621-312EFD172DEA}"/>
              </a:ext>
            </a:extLst>
          </p:cNvPr>
          <p:cNvPicPr>
            <a:picLocks noChangeAspect="1"/>
          </p:cNvPicPr>
          <p:nvPr userDrawn="1"/>
        </p:nvPicPr>
        <p:blipFill>
          <a:blip r:embed="rId2"/>
          <a:stretch>
            <a:fillRect/>
          </a:stretch>
        </p:blipFill>
        <p:spPr>
          <a:xfrm>
            <a:off x="0" y="1"/>
            <a:ext cx="12192000" cy="6858001"/>
          </a:xfrm>
          <a:prstGeom prst="rect">
            <a:avLst/>
          </a:prstGeom>
        </p:spPr>
      </p:pic>
      <p:sp>
        <p:nvSpPr>
          <p:cNvPr id="7" name="Title 1">
            <a:extLst>
              <a:ext uri="{FF2B5EF4-FFF2-40B4-BE49-F238E27FC236}">
                <a16:creationId xmlns:a16="http://schemas.microsoft.com/office/drawing/2014/main" id="{1276289B-55C8-40FA-889A-2AECA774D218}"/>
              </a:ext>
            </a:extLst>
          </p:cNvPr>
          <p:cNvSpPr>
            <a:spLocks noGrp="1"/>
          </p:cNvSpPr>
          <p:nvPr>
            <p:ph type="ctrTitle" hasCustomPrompt="1"/>
          </p:nvPr>
        </p:nvSpPr>
        <p:spPr>
          <a:xfrm>
            <a:off x="4064356" y="5283200"/>
            <a:ext cx="7500504" cy="530104"/>
          </a:xfrm>
        </p:spPr>
        <p:txBody>
          <a:bodyPr anchor="ctr">
            <a:normAutofit/>
          </a:bodyPr>
          <a:lstStyle>
            <a:lvl1pPr algn="r">
              <a:defRPr sz="2667" b="1">
                <a:solidFill>
                  <a:schemeClr val="tx1"/>
                </a:solidFill>
              </a:defRPr>
            </a:lvl1pPr>
          </a:lstStyle>
          <a:p>
            <a:r>
              <a:rPr lang="en-US"/>
              <a:t>Presentation Title</a:t>
            </a:r>
          </a:p>
        </p:txBody>
      </p:sp>
      <p:sp>
        <p:nvSpPr>
          <p:cNvPr id="8" name="Subtitle 2">
            <a:extLst>
              <a:ext uri="{FF2B5EF4-FFF2-40B4-BE49-F238E27FC236}">
                <a16:creationId xmlns:a16="http://schemas.microsoft.com/office/drawing/2014/main" id="{8FBB06B2-CEED-4837-A8D1-3F28461021FA}"/>
              </a:ext>
            </a:extLst>
          </p:cNvPr>
          <p:cNvSpPr>
            <a:spLocks noGrp="1"/>
          </p:cNvSpPr>
          <p:nvPr>
            <p:ph type="subTitle" idx="1" hasCustomPrompt="1"/>
          </p:nvPr>
        </p:nvSpPr>
        <p:spPr>
          <a:xfrm>
            <a:off x="5190068" y="5813305"/>
            <a:ext cx="6374793" cy="1044696"/>
          </a:xfrm>
        </p:spPr>
        <p:txBody>
          <a:bodyPr>
            <a:normAutofit/>
          </a:bodyPr>
          <a:lstStyle>
            <a:lvl1pPr marL="0" indent="0" algn="r">
              <a:lnSpc>
                <a:spcPct val="100000"/>
              </a:lnSpc>
              <a:spcBef>
                <a:spcPts val="0"/>
              </a:spcBef>
              <a:buNone/>
              <a:defRPr sz="16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Presented by John Smith, Job Title, Department, Company Name</a:t>
            </a:r>
          </a:p>
          <a:p>
            <a:r>
              <a:rPr lang="en-US"/>
              <a:t>Day Month 2020</a:t>
            </a:r>
          </a:p>
        </p:txBody>
      </p:sp>
    </p:spTree>
    <p:extLst>
      <p:ext uri="{BB962C8B-B14F-4D97-AF65-F5344CB8AC3E}">
        <p14:creationId xmlns:p14="http://schemas.microsoft.com/office/powerpoint/2010/main" val="918074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9" name="Picture 8" descr="A banner with a city skyline and text&#10;&#10;Description automatically generated">
            <a:extLst>
              <a:ext uri="{FF2B5EF4-FFF2-40B4-BE49-F238E27FC236}">
                <a16:creationId xmlns:a16="http://schemas.microsoft.com/office/drawing/2014/main" id="{17CDE7A5-1733-0FAC-77B6-F23D6864A5FE}"/>
              </a:ext>
            </a:extLst>
          </p:cNvPr>
          <p:cNvPicPr>
            <a:picLocks noChangeAspect="1"/>
          </p:cNvPicPr>
          <p:nvPr userDrawn="1"/>
        </p:nvPicPr>
        <p:blipFill>
          <a:blip r:embed="rId2"/>
          <a:stretch>
            <a:fillRect/>
          </a:stretch>
        </p:blipFill>
        <p:spPr>
          <a:xfrm>
            <a:off x="0" y="1"/>
            <a:ext cx="12192000" cy="6858001"/>
          </a:xfrm>
          <a:prstGeom prst="rect">
            <a:avLst/>
          </a:prstGeom>
        </p:spPr>
      </p:pic>
      <p:sp>
        <p:nvSpPr>
          <p:cNvPr id="7" name="Title 1">
            <a:extLst>
              <a:ext uri="{FF2B5EF4-FFF2-40B4-BE49-F238E27FC236}">
                <a16:creationId xmlns:a16="http://schemas.microsoft.com/office/drawing/2014/main" id="{1276289B-55C8-40FA-889A-2AECA774D218}"/>
              </a:ext>
            </a:extLst>
          </p:cNvPr>
          <p:cNvSpPr>
            <a:spLocks noGrp="1"/>
          </p:cNvSpPr>
          <p:nvPr>
            <p:ph type="ctrTitle" hasCustomPrompt="1"/>
          </p:nvPr>
        </p:nvSpPr>
        <p:spPr>
          <a:xfrm>
            <a:off x="4064356" y="5283200"/>
            <a:ext cx="7500504" cy="530104"/>
          </a:xfrm>
        </p:spPr>
        <p:txBody>
          <a:bodyPr anchor="ctr">
            <a:normAutofit/>
          </a:bodyPr>
          <a:lstStyle>
            <a:lvl1pPr algn="r">
              <a:defRPr sz="2667" b="1">
                <a:solidFill>
                  <a:schemeClr val="tx1"/>
                </a:solidFill>
              </a:defRPr>
            </a:lvl1pPr>
          </a:lstStyle>
          <a:p>
            <a:r>
              <a:rPr lang="en-US"/>
              <a:t>Presentation Title</a:t>
            </a:r>
          </a:p>
        </p:txBody>
      </p:sp>
      <p:sp>
        <p:nvSpPr>
          <p:cNvPr id="8" name="Subtitle 2">
            <a:extLst>
              <a:ext uri="{FF2B5EF4-FFF2-40B4-BE49-F238E27FC236}">
                <a16:creationId xmlns:a16="http://schemas.microsoft.com/office/drawing/2014/main" id="{8FBB06B2-CEED-4837-A8D1-3F28461021FA}"/>
              </a:ext>
            </a:extLst>
          </p:cNvPr>
          <p:cNvSpPr>
            <a:spLocks noGrp="1"/>
          </p:cNvSpPr>
          <p:nvPr>
            <p:ph type="subTitle" idx="1" hasCustomPrompt="1"/>
          </p:nvPr>
        </p:nvSpPr>
        <p:spPr>
          <a:xfrm>
            <a:off x="5190068" y="5813305"/>
            <a:ext cx="6374793" cy="1044696"/>
          </a:xfrm>
        </p:spPr>
        <p:txBody>
          <a:bodyPr>
            <a:normAutofit/>
          </a:bodyPr>
          <a:lstStyle>
            <a:lvl1pPr marL="0" indent="0" algn="r">
              <a:lnSpc>
                <a:spcPct val="100000"/>
              </a:lnSpc>
              <a:spcBef>
                <a:spcPts val="0"/>
              </a:spcBef>
              <a:buNone/>
              <a:defRPr sz="16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Presented by John Smith, Job Title, Department, Company Name</a:t>
            </a:r>
          </a:p>
          <a:p>
            <a:r>
              <a:rPr lang="en-US"/>
              <a:t>Day Month 2020</a:t>
            </a:r>
          </a:p>
        </p:txBody>
      </p:sp>
    </p:spTree>
    <p:extLst>
      <p:ext uri="{BB962C8B-B14F-4D97-AF65-F5344CB8AC3E}">
        <p14:creationId xmlns:p14="http://schemas.microsoft.com/office/powerpoint/2010/main" val="3968441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5" name="Picture 4" descr="A banner with a city in the background&#10;&#10;Description automatically generated">
            <a:extLst>
              <a:ext uri="{FF2B5EF4-FFF2-40B4-BE49-F238E27FC236}">
                <a16:creationId xmlns:a16="http://schemas.microsoft.com/office/drawing/2014/main" id="{2CC0345B-E6E3-F42F-444B-276DEA3E0B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1276289B-55C8-40FA-889A-2AECA774D218}"/>
              </a:ext>
            </a:extLst>
          </p:cNvPr>
          <p:cNvSpPr>
            <a:spLocks noGrp="1"/>
          </p:cNvSpPr>
          <p:nvPr>
            <p:ph type="ctrTitle" hasCustomPrompt="1"/>
          </p:nvPr>
        </p:nvSpPr>
        <p:spPr>
          <a:xfrm>
            <a:off x="4064356" y="5283200"/>
            <a:ext cx="7500504" cy="530104"/>
          </a:xfrm>
        </p:spPr>
        <p:txBody>
          <a:bodyPr anchor="ctr">
            <a:normAutofit/>
          </a:bodyPr>
          <a:lstStyle>
            <a:lvl1pPr algn="r">
              <a:defRPr sz="2667" b="1">
                <a:solidFill>
                  <a:schemeClr val="tx1"/>
                </a:solidFill>
              </a:defRPr>
            </a:lvl1pPr>
          </a:lstStyle>
          <a:p>
            <a:r>
              <a:rPr lang="en-US"/>
              <a:t>Presentation Title</a:t>
            </a:r>
          </a:p>
        </p:txBody>
      </p:sp>
      <p:sp>
        <p:nvSpPr>
          <p:cNvPr id="8" name="Subtitle 2">
            <a:extLst>
              <a:ext uri="{FF2B5EF4-FFF2-40B4-BE49-F238E27FC236}">
                <a16:creationId xmlns:a16="http://schemas.microsoft.com/office/drawing/2014/main" id="{8FBB06B2-CEED-4837-A8D1-3F28461021FA}"/>
              </a:ext>
            </a:extLst>
          </p:cNvPr>
          <p:cNvSpPr>
            <a:spLocks noGrp="1"/>
          </p:cNvSpPr>
          <p:nvPr>
            <p:ph type="subTitle" idx="1" hasCustomPrompt="1"/>
          </p:nvPr>
        </p:nvSpPr>
        <p:spPr>
          <a:xfrm>
            <a:off x="5190068" y="5813305"/>
            <a:ext cx="6374793" cy="1044696"/>
          </a:xfrm>
        </p:spPr>
        <p:txBody>
          <a:bodyPr>
            <a:normAutofit/>
          </a:bodyPr>
          <a:lstStyle>
            <a:lvl1pPr marL="0" indent="0" algn="r">
              <a:lnSpc>
                <a:spcPct val="100000"/>
              </a:lnSpc>
              <a:spcBef>
                <a:spcPts val="0"/>
              </a:spcBef>
              <a:buNone/>
              <a:defRPr sz="16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Presented by John Smith, Job Title, Department, Company Name</a:t>
            </a:r>
          </a:p>
          <a:p>
            <a:r>
              <a:rPr lang="en-US"/>
              <a:t>Day Month 2020</a:t>
            </a:r>
          </a:p>
        </p:txBody>
      </p:sp>
    </p:spTree>
    <p:extLst>
      <p:ext uri="{BB962C8B-B14F-4D97-AF65-F5344CB8AC3E}">
        <p14:creationId xmlns:p14="http://schemas.microsoft.com/office/powerpoint/2010/main" val="1719493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276289B-55C8-40FA-889A-2AECA774D218}"/>
              </a:ext>
            </a:extLst>
          </p:cNvPr>
          <p:cNvSpPr>
            <a:spLocks noGrp="1"/>
          </p:cNvSpPr>
          <p:nvPr>
            <p:ph type="ctrTitle" hasCustomPrompt="1"/>
          </p:nvPr>
        </p:nvSpPr>
        <p:spPr>
          <a:xfrm>
            <a:off x="4064356" y="5283200"/>
            <a:ext cx="7500504" cy="530104"/>
          </a:xfrm>
        </p:spPr>
        <p:txBody>
          <a:bodyPr anchor="ctr">
            <a:normAutofit/>
          </a:bodyPr>
          <a:lstStyle>
            <a:lvl1pPr algn="r">
              <a:defRPr sz="2667" b="1">
                <a:solidFill>
                  <a:schemeClr val="tx1"/>
                </a:solidFill>
              </a:defRPr>
            </a:lvl1pPr>
          </a:lstStyle>
          <a:p>
            <a:r>
              <a:rPr lang="en-US"/>
              <a:t>Presentation Title</a:t>
            </a:r>
          </a:p>
        </p:txBody>
      </p:sp>
      <p:sp>
        <p:nvSpPr>
          <p:cNvPr id="8" name="Subtitle 2">
            <a:extLst>
              <a:ext uri="{FF2B5EF4-FFF2-40B4-BE49-F238E27FC236}">
                <a16:creationId xmlns:a16="http://schemas.microsoft.com/office/drawing/2014/main" id="{8FBB06B2-CEED-4837-A8D1-3F28461021FA}"/>
              </a:ext>
            </a:extLst>
          </p:cNvPr>
          <p:cNvSpPr>
            <a:spLocks noGrp="1"/>
          </p:cNvSpPr>
          <p:nvPr>
            <p:ph type="subTitle" idx="1" hasCustomPrompt="1"/>
          </p:nvPr>
        </p:nvSpPr>
        <p:spPr>
          <a:xfrm>
            <a:off x="5190068" y="5813305"/>
            <a:ext cx="6374793" cy="1044696"/>
          </a:xfrm>
        </p:spPr>
        <p:txBody>
          <a:bodyPr>
            <a:normAutofit/>
          </a:bodyPr>
          <a:lstStyle>
            <a:lvl1pPr marL="0" indent="0" algn="r">
              <a:lnSpc>
                <a:spcPct val="100000"/>
              </a:lnSpc>
              <a:spcBef>
                <a:spcPts val="0"/>
              </a:spcBef>
              <a:buNone/>
              <a:defRPr sz="16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Presented by John Smith, Job Title, Department, Company Name</a:t>
            </a:r>
          </a:p>
          <a:p>
            <a:r>
              <a:rPr lang="en-US"/>
              <a:t>Day Month 2020</a:t>
            </a:r>
          </a:p>
        </p:txBody>
      </p:sp>
    </p:spTree>
    <p:extLst>
      <p:ext uri="{BB962C8B-B14F-4D97-AF65-F5344CB8AC3E}">
        <p14:creationId xmlns:p14="http://schemas.microsoft.com/office/powerpoint/2010/main" val="513881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Agend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903408-9362-EC46-8776-E9E810266D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0" y="0"/>
            <a:ext cx="12179300" cy="6858000"/>
          </a:xfrm>
          <a:prstGeom prst="rect">
            <a:avLst/>
          </a:prstGeom>
        </p:spPr>
      </p:pic>
      <p:sp>
        <p:nvSpPr>
          <p:cNvPr id="11" name="Rectangle 10">
            <a:extLst>
              <a:ext uri="{FF2B5EF4-FFF2-40B4-BE49-F238E27FC236}">
                <a16:creationId xmlns:a16="http://schemas.microsoft.com/office/drawing/2014/main" id="{2409DADF-D9E6-A04F-8A80-7622E2E18903}"/>
              </a:ext>
            </a:extLst>
          </p:cNvPr>
          <p:cNvSpPr/>
          <p:nvPr userDrawn="1"/>
        </p:nvSpPr>
        <p:spPr>
          <a:xfrm>
            <a:off x="2083293" y="0"/>
            <a:ext cx="10108707"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2722486" y="365127"/>
            <a:ext cx="8859913" cy="2801656"/>
          </a:xfrm>
        </p:spPr>
        <p:txBody>
          <a:bodyPr anchor="b"/>
          <a:lstStyle>
            <a:lvl1pP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2722486" y="3402108"/>
            <a:ext cx="8859913" cy="2774857"/>
          </a:xfrm>
        </p:spPr>
        <p:txBody>
          <a:bodyPr/>
          <a:lstStyle>
            <a:lvl1pPr marL="457189" indent="-446606">
              <a:buFont typeface="+mj-lt"/>
              <a:buAutoNum type="arabicPeriod"/>
              <a:tabLst/>
              <a:defRPr>
                <a:solidFill>
                  <a:schemeClr val="bg1"/>
                </a:solidFill>
              </a:defRPr>
            </a:lvl1pPr>
            <a:lvl2pPr marL="514338" indent="-201608">
              <a:buFont typeface="+mj-lt"/>
              <a:buAutoNum type="arabicPeriod"/>
              <a:tabLst/>
              <a:defRPr>
                <a:solidFill>
                  <a:schemeClr val="bg1"/>
                </a:solidFill>
              </a:defRPr>
            </a:lvl2pPr>
            <a:lvl3pPr marL="747695" indent="-233357">
              <a:buFont typeface="+mj-lt"/>
              <a:buAutoNum type="arabicPeriod"/>
              <a:tabLst/>
              <a:defRPr>
                <a:solidFill>
                  <a:schemeClr val="bg1"/>
                </a:solidFill>
              </a:defRPr>
            </a:lvl3pPr>
            <a:lvl4pPr marL="974701" indent="-233357">
              <a:buFont typeface="+mj-lt"/>
              <a:buAutoNum type="arabicPeriod"/>
              <a:tabLst/>
              <a:defRPr>
                <a:solidFill>
                  <a:schemeClr val="bg1"/>
                </a:solidFill>
              </a:defRPr>
            </a:lvl4pPr>
            <a:lvl5pPr marL="1201709" indent="-227008">
              <a:buFont typeface="+mj-lt"/>
              <a:buAutoNum type="arabicPeriod"/>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0398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CF86AEA-23B8-D847-A3D2-25B6A12213D0}"/>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6350" y="0"/>
            <a:ext cx="12179300" cy="6858000"/>
          </a:xfrm>
          <a:prstGeom prst="rect">
            <a:avLst/>
          </a:prstGeom>
        </p:spPr>
      </p:pic>
      <p:sp>
        <p:nvSpPr>
          <p:cNvPr id="2" name="Title Placeholder 1"/>
          <p:cNvSpPr>
            <a:spLocks noGrp="1"/>
          </p:cNvSpPr>
          <p:nvPr>
            <p:ph type="title"/>
          </p:nvPr>
        </p:nvSpPr>
        <p:spPr>
          <a:xfrm>
            <a:off x="1066800" y="0"/>
            <a:ext cx="10515600" cy="1325563"/>
          </a:xfrm>
          <a:prstGeom prst="rect">
            <a:avLst/>
          </a:prstGeom>
        </p:spPr>
        <p:txBody>
          <a:bodyPr vert="horz" lIns="0" tIns="0" rIns="0" bIns="0" rtlCol="0" anchor="ctr">
            <a:normAutofit/>
          </a:bodyPr>
          <a:lstStyle/>
          <a:p>
            <a:r>
              <a:rPr lang="en-US"/>
              <a:t>Click to edit Master title style</a:t>
            </a:r>
          </a:p>
        </p:txBody>
      </p:sp>
      <p:sp>
        <p:nvSpPr>
          <p:cNvPr id="3" name="Text Placeholder 2"/>
          <p:cNvSpPr>
            <a:spLocks noGrp="1"/>
          </p:cNvSpPr>
          <p:nvPr>
            <p:ph type="body" idx="1"/>
          </p:nvPr>
        </p:nvSpPr>
        <p:spPr>
          <a:xfrm>
            <a:off x="1066800" y="1481668"/>
            <a:ext cx="10515600" cy="4695297"/>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568406" y="6356351"/>
            <a:ext cx="1605621" cy="365125"/>
          </a:xfrm>
          <a:prstGeom prst="rect">
            <a:avLst/>
          </a:prstGeom>
        </p:spPr>
        <p:txBody>
          <a:bodyPr vert="horz" lIns="0" tIns="0" rIns="0" bIns="0" rtlCol="0" anchor="ctr"/>
          <a:lstStyle>
            <a:lvl1pPr algn="r">
              <a:defRPr sz="1067" b="1">
                <a:solidFill>
                  <a:schemeClr val="tx1"/>
                </a:solidFill>
              </a:defRPr>
            </a:lvl1pPr>
          </a:lstStyle>
          <a:p>
            <a:fld id="{A39D7527-A277-E24D-9A56-20081ADC979C}" type="datetime1">
              <a:rPr lang="en-US" smtClean="0"/>
              <a:pPr/>
              <a:t>5/14/2025</a:t>
            </a:fld>
            <a:endParaRPr lang="en-US"/>
          </a:p>
        </p:txBody>
      </p:sp>
      <p:sp>
        <p:nvSpPr>
          <p:cNvPr id="5" name="Footer Placeholder 4"/>
          <p:cNvSpPr>
            <a:spLocks noGrp="1"/>
          </p:cNvSpPr>
          <p:nvPr>
            <p:ph type="ftr" sz="quarter" idx="3"/>
          </p:nvPr>
        </p:nvSpPr>
        <p:spPr>
          <a:xfrm>
            <a:off x="3333509" y="6356351"/>
            <a:ext cx="6234896" cy="365125"/>
          </a:xfrm>
          <a:prstGeom prst="rect">
            <a:avLst/>
          </a:prstGeom>
        </p:spPr>
        <p:txBody>
          <a:bodyPr vert="horz" lIns="0" tIns="0" rIns="0" bIns="0" rtlCol="0" anchor="ctr"/>
          <a:lstStyle>
            <a:lvl1pPr algn="ctr">
              <a:defRPr sz="1067" b="1">
                <a:solidFill>
                  <a:schemeClr val="tx1"/>
                </a:solidFill>
              </a:defRPr>
            </a:lvl1pPr>
          </a:lstStyle>
          <a:p>
            <a:endParaRPr lang="en-US"/>
          </a:p>
        </p:txBody>
      </p:sp>
      <p:sp>
        <p:nvSpPr>
          <p:cNvPr id="6" name="Slide Number Placeholder 5"/>
          <p:cNvSpPr>
            <a:spLocks noGrp="1"/>
          </p:cNvSpPr>
          <p:nvPr>
            <p:ph type="sldNum" sz="quarter" idx="4"/>
          </p:nvPr>
        </p:nvSpPr>
        <p:spPr>
          <a:xfrm>
            <a:off x="11174027" y="6356351"/>
            <a:ext cx="408373" cy="365125"/>
          </a:xfrm>
          <a:prstGeom prst="rect">
            <a:avLst/>
          </a:prstGeom>
        </p:spPr>
        <p:txBody>
          <a:bodyPr vert="horz" lIns="0" tIns="0" rIns="0" bIns="0" rtlCol="0" anchor="ctr"/>
          <a:lstStyle>
            <a:lvl1pPr algn="r">
              <a:defRPr sz="1067" b="1">
                <a:solidFill>
                  <a:schemeClr val="tx1"/>
                </a:solidFill>
              </a:defRPr>
            </a:lvl1pPr>
          </a:lstStyle>
          <a:p>
            <a:fld id="{EB4FF9C4-EEBF-D24D-8A4E-C0B9CCE3F975}" type="slidenum">
              <a:rPr lang="en-US" smtClean="0"/>
              <a:pPr/>
              <a:t>‹#›</a:t>
            </a:fld>
            <a:endParaRPr lang="en-US"/>
          </a:p>
        </p:txBody>
      </p:sp>
      <p:pic>
        <p:nvPicPr>
          <p:cNvPr id="10" name="Picture 9" descr="A blue and yellow logo&#10;&#10;Description automatically generated">
            <a:extLst>
              <a:ext uri="{FF2B5EF4-FFF2-40B4-BE49-F238E27FC236}">
                <a16:creationId xmlns:a16="http://schemas.microsoft.com/office/drawing/2014/main" id="{D73A5207-C22D-484A-6399-36FEDB1D2583}"/>
              </a:ext>
            </a:extLst>
          </p:cNvPr>
          <p:cNvPicPr>
            <a:picLocks noChangeAspect="1"/>
          </p:cNvPicPr>
          <p:nvPr userDrawn="1"/>
        </p:nvPicPr>
        <p:blipFill>
          <a:blip r:embed="rId20"/>
          <a:stretch>
            <a:fillRect/>
          </a:stretch>
        </p:blipFill>
        <p:spPr>
          <a:xfrm>
            <a:off x="1031982" y="6316135"/>
            <a:ext cx="1062516" cy="365125"/>
          </a:xfrm>
          <a:prstGeom prst="rect">
            <a:avLst/>
          </a:prstGeom>
        </p:spPr>
      </p:pic>
    </p:spTree>
    <p:extLst>
      <p:ext uri="{BB962C8B-B14F-4D97-AF65-F5344CB8AC3E}">
        <p14:creationId xmlns:p14="http://schemas.microsoft.com/office/powerpoint/2010/main" val="363441962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hf hdr="0"/>
  <p:txStyles>
    <p:titleStyle>
      <a:lvl1pPr algn="l" defTabSz="914377"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467"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4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10">
          <p15:clr>
            <a:srgbClr val="F26B43"/>
          </p15:clr>
        </p15:guide>
        <p15:guide id="2" pos="5472">
          <p15:clr>
            <a:srgbClr val="F26B43"/>
          </p15:clr>
        </p15:guide>
        <p15:guide id="3" pos="504">
          <p15:clr>
            <a:srgbClr val="F26B43"/>
          </p15:clr>
        </p15:guide>
        <p15:guide id="4" pos="3054">
          <p15:clr>
            <a:srgbClr val="F26B43"/>
          </p15:clr>
        </p15:guide>
        <p15:guide id="5" pos="3198">
          <p15:clr>
            <a:srgbClr val="F26B43"/>
          </p15:clr>
        </p15:guide>
        <p15:guide id="6" pos="288">
          <p15:clr>
            <a:srgbClr val="F26B43"/>
          </p15:clr>
        </p15:guide>
        <p15:guide id="7" orient="horz" pos="70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6.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hyperlink" Target="https://bioportal.bioontology.org/ontologies/STATO?p=classes" TargetMode="External"/><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79AE-A675-41F2-9800-6076F3747C8D}"/>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E5A1EC42-190A-F790-F1F2-ADDF19150479}"/>
              </a:ext>
            </a:extLst>
          </p:cNvPr>
          <p:cNvSpPr>
            <a:spLocks noGrp="1"/>
          </p:cNvSpPr>
          <p:nvPr>
            <p:ph idx="1"/>
          </p:nvPr>
        </p:nvSpPr>
        <p:spPr/>
        <p:txBody>
          <a:bodyPr vert="horz" lIns="0" tIns="0" rIns="0" bIns="0" rtlCol="0" anchor="t">
            <a:normAutofit/>
          </a:bodyPr>
          <a:lstStyle/>
          <a:p>
            <a:pPr marL="0" indent="0">
              <a:buNone/>
            </a:pPr>
            <a:r>
              <a:rPr lang="en-GB" sz="2000" kern="100">
                <a:latin typeface="Aptos"/>
                <a:ea typeface="Aptos" panose="020B0004020202020204" pitchFamily="34" charset="0"/>
                <a:cs typeface="Times New Roman"/>
              </a:rPr>
              <a:t>In January 2025, a CDISC working group was established to define and model Analysis Concepts, an important step toward enabling end-to-end automation within the CDISC 360i framework.</a:t>
            </a:r>
            <a:endParaRPr lang="en-US" sz="2000" kern="100">
              <a:latin typeface="Aptos"/>
              <a:ea typeface="Aptos" panose="020B0004020202020204" pitchFamily="34" charset="0"/>
              <a:cs typeface="Times New Roman"/>
            </a:endParaRPr>
          </a:p>
          <a:p>
            <a:pPr marL="0" indent="0">
              <a:buNone/>
            </a:pPr>
            <a:endParaRPr lang="en-GB" sz="2000" kern="100">
              <a:latin typeface="Aptos"/>
              <a:ea typeface="Aptos" panose="020B0004020202020204" pitchFamily="34" charset="0"/>
              <a:cs typeface="Times New Roman"/>
            </a:endParaRPr>
          </a:p>
          <a:p>
            <a:pPr marL="0" indent="0">
              <a:buNone/>
            </a:pPr>
            <a:r>
              <a:rPr lang="en-GB" sz="2000" kern="100">
                <a:latin typeface="Aptos"/>
                <a:ea typeface="Aptos" panose="020B0004020202020204" pitchFamily="34" charset="0"/>
                <a:cs typeface="Times New Roman"/>
              </a:rPr>
              <a:t>The current USDM (Unified Study Definitions Model) defines objectives, endpoints, and schedule of activities (</a:t>
            </a:r>
            <a:r>
              <a:rPr lang="en-GB" sz="2000" kern="100" err="1">
                <a:latin typeface="Aptos"/>
                <a:ea typeface="Aptos" panose="020B0004020202020204" pitchFamily="34" charset="0"/>
                <a:cs typeface="Times New Roman"/>
              </a:rPr>
              <a:t>SoA</a:t>
            </a:r>
            <a:r>
              <a:rPr lang="en-GB" sz="2000" kern="100">
                <a:latin typeface="Aptos"/>
                <a:ea typeface="Aptos" panose="020B0004020202020204" pitchFamily="34" charset="0"/>
                <a:cs typeface="Times New Roman"/>
              </a:rPr>
              <a:t>), including Biomedical Concepts (BC). While these Biomedical Concepts facilitate downstream automation of study setup and data collection, a significant gap remains in the metadata required for derived and </a:t>
            </a:r>
            <a:r>
              <a:rPr lang="en-GB" sz="2000" kern="100" err="1">
                <a:latin typeface="Aptos"/>
                <a:ea typeface="Aptos" panose="020B0004020202020204" pitchFamily="34" charset="0"/>
                <a:cs typeface="Times New Roman"/>
              </a:rPr>
              <a:t>analyzed</a:t>
            </a:r>
            <a:r>
              <a:rPr lang="en-GB" sz="2000" kern="100">
                <a:latin typeface="Aptos"/>
                <a:ea typeface="Aptos" panose="020B0004020202020204" pitchFamily="34" charset="0"/>
                <a:cs typeface="Times New Roman"/>
              </a:rPr>
              <a:t> data and their relationship to USDM-defined endpoints. As USDM currently supports </a:t>
            </a:r>
            <a:r>
              <a:rPr lang="en-GB" sz="2000" kern="100" err="1">
                <a:latin typeface="Aptos"/>
                <a:ea typeface="Aptos" panose="020B0004020202020204" pitchFamily="34" charset="0"/>
                <a:cs typeface="Times New Roman"/>
              </a:rPr>
              <a:t>eProtocol</a:t>
            </a:r>
            <a:r>
              <a:rPr lang="en-GB" sz="2000" kern="100">
                <a:latin typeface="Aptos"/>
                <a:ea typeface="Aptos" panose="020B0004020202020204" pitchFamily="34" charset="0"/>
                <a:cs typeface="Times New Roman"/>
              </a:rPr>
              <a:t> creation, a natural extension toward supporting the electronic Statistical Analysis Plan (</a:t>
            </a:r>
            <a:r>
              <a:rPr lang="en-GB" sz="2000" kern="100" err="1">
                <a:latin typeface="Aptos"/>
                <a:ea typeface="Aptos" panose="020B0004020202020204" pitchFamily="34" charset="0"/>
                <a:cs typeface="Times New Roman"/>
              </a:rPr>
              <a:t>eSAP</a:t>
            </a:r>
            <a:r>
              <a:rPr lang="en-GB" sz="2000" kern="100">
                <a:latin typeface="Aptos"/>
                <a:ea typeface="Aptos" panose="020B0004020202020204" pitchFamily="34" charset="0"/>
                <a:cs typeface="Times New Roman"/>
              </a:rPr>
              <a:t>) is required.</a:t>
            </a:r>
            <a:endParaRPr lang="en-US" sz="2000" kern="100">
              <a:latin typeface="Aptos"/>
              <a:ea typeface="Aptos" panose="020B0004020202020204" pitchFamily="34" charset="0"/>
              <a:cs typeface="Times New Roman"/>
            </a:endParaRPr>
          </a:p>
          <a:p>
            <a:pPr marL="0" indent="0">
              <a:buNone/>
            </a:pPr>
            <a:endParaRPr lang="en-GB" sz="2000" kern="100">
              <a:latin typeface="Aptos"/>
              <a:ea typeface="Aptos" panose="020B0004020202020204" pitchFamily="34" charset="0"/>
              <a:cs typeface="Times New Roman"/>
            </a:endParaRPr>
          </a:p>
          <a:p>
            <a:pPr marL="0" indent="0">
              <a:buNone/>
            </a:pPr>
            <a:r>
              <a:rPr lang="en-GB" sz="2000" kern="100">
                <a:latin typeface="Aptos"/>
                <a:ea typeface="Aptos" panose="020B0004020202020204" pitchFamily="34" charset="0"/>
                <a:cs typeface="Times New Roman"/>
              </a:rPr>
              <a:t>This presentation will provide a status update on the working group's progress in describing use cases, defining and modelling Analysis Concepts, highlighting key developments and future directions in this standardization effort.</a:t>
            </a:r>
            <a:endParaRPr lang="en-US" sz="2000" kern="100">
              <a:latin typeface="Aptos"/>
              <a:ea typeface="Aptos" panose="020B0004020202020204" pitchFamily="34" charset="0"/>
              <a:cs typeface="Times New Roman"/>
            </a:endParaRPr>
          </a:p>
          <a:p>
            <a:pPr marL="227965" indent="-227965"/>
            <a:endParaRPr lang="en-US" sz="2800">
              <a:cs typeface="Arial" panose="020B0604020202020204"/>
            </a:endParaRPr>
          </a:p>
        </p:txBody>
      </p:sp>
      <p:sp>
        <p:nvSpPr>
          <p:cNvPr id="4" name="Slide Number Placeholder 3">
            <a:extLst>
              <a:ext uri="{FF2B5EF4-FFF2-40B4-BE49-F238E27FC236}">
                <a16:creationId xmlns:a16="http://schemas.microsoft.com/office/drawing/2014/main" id="{1B863609-CC3D-7863-870B-735AF7FA3F81}"/>
              </a:ext>
            </a:extLst>
          </p:cNvPr>
          <p:cNvSpPr>
            <a:spLocks noGrp="1"/>
          </p:cNvSpPr>
          <p:nvPr>
            <p:ph type="sldNum" sz="quarter" idx="12"/>
          </p:nvPr>
        </p:nvSpPr>
        <p:spPr/>
        <p:txBody>
          <a:bodyPr/>
          <a:lstStyle/>
          <a:p>
            <a:fld id="{EB4FF9C4-EEBF-D24D-8A4E-C0B9CCE3F975}" type="slidenum">
              <a:rPr lang="en-US" smtClean="0"/>
              <a:t>1</a:t>
            </a:fld>
            <a:endParaRPr lang="en-US"/>
          </a:p>
        </p:txBody>
      </p:sp>
      <p:sp>
        <p:nvSpPr>
          <p:cNvPr id="5" name="Footer Placeholder 4">
            <a:extLst>
              <a:ext uri="{FF2B5EF4-FFF2-40B4-BE49-F238E27FC236}">
                <a16:creationId xmlns:a16="http://schemas.microsoft.com/office/drawing/2014/main" id="{67A5F58B-8D6E-456A-81E3-DFF3BF21D34F}"/>
              </a:ext>
            </a:extLst>
          </p:cNvPr>
          <p:cNvSpPr>
            <a:spLocks noGrp="1"/>
          </p:cNvSpPr>
          <p:nvPr>
            <p:ph type="ftr" sz="quarter" idx="3"/>
          </p:nvPr>
        </p:nvSpPr>
        <p:spPr/>
        <p:txBody>
          <a:bodyPr/>
          <a:lstStyle/>
          <a:p>
            <a:r>
              <a:rPr lang="en-US"/>
              <a:t>#ClearDataClearImpact</a:t>
            </a:r>
          </a:p>
          <a:p>
            <a:endParaRPr lang="en-US"/>
          </a:p>
        </p:txBody>
      </p:sp>
    </p:spTree>
    <p:extLst>
      <p:ext uri="{BB962C8B-B14F-4D97-AF65-F5344CB8AC3E}">
        <p14:creationId xmlns:p14="http://schemas.microsoft.com/office/powerpoint/2010/main" val="23973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F13CB-17C5-EB4A-9295-BD64097E7816}"/>
              </a:ext>
            </a:extLst>
          </p:cNvPr>
          <p:cNvSpPr>
            <a:spLocks noGrp="1"/>
          </p:cNvSpPr>
          <p:nvPr>
            <p:ph type="title"/>
          </p:nvPr>
        </p:nvSpPr>
        <p:spPr/>
        <p:txBody>
          <a:bodyPr/>
          <a:lstStyle/>
          <a:p>
            <a:r>
              <a:rPr lang="en-US"/>
              <a:t>Why do we need Analysis Concepts</a:t>
            </a:r>
          </a:p>
        </p:txBody>
      </p:sp>
    </p:spTree>
    <p:extLst>
      <p:ext uri="{BB962C8B-B14F-4D97-AF65-F5344CB8AC3E}">
        <p14:creationId xmlns:p14="http://schemas.microsoft.com/office/powerpoint/2010/main" val="3450462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CC1C-46D1-0DE8-7E6A-4BBAA6E011D6}"/>
              </a:ext>
            </a:extLst>
          </p:cNvPr>
          <p:cNvSpPr>
            <a:spLocks noGrp="1"/>
          </p:cNvSpPr>
          <p:nvPr>
            <p:ph type="title"/>
          </p:nvPr>
        </p:nvSpPr>
        <p:spPr/>
        <p:txBody>
          <a:bodyPr/>
          <a:lstStyle/>
          <a:p>
            <a:r>
              <a:rPr lang="en-US">
                <a:cs typeface="Arial"/>
              </a:rPr>
              <a:t>Today's specification of analysis</a:t>
            </a:r>
            <a:endParaRPr lang="en-US" b="0">
              <a:solidFill>
                <a:srgbClr val="000000"/>
              </a:solidFill>
              <a:cs typeface="Arial"/>
            </a:endParaRPr>
          </a:p>
        </p:txBody>
      </p:sp>
      <p:sp>
        <p:nvSpPr>
          <p:cNvPr id="3" name="Content Placeholder 2">
            <a:extLst>
              <a:ext uri="{FF2B5EF4-FFF2-40B4-BE49-F238E27FC236}">
                <a16:creationId xmlns:a16="http://schemas.microsoft.com/office/drawing/2014/main" id="{1A551FFD-B3DF-7018-690C-B7C81CF8D90D}"/>
              </a:ext>
            </a:extLst>
          </p:cNvPr>
          <p:cNvSpPr>
            <a:spLocks noGrp="1"/>
          </p:cNvSpPr>
          <p:nvPr>
            <p:ph sz="half" idx="1"/>
          </p:nvPr>
        </p:nvSpPr>
        <p:spPr>
          <a:xfrm>
            <a:off x="1066801" y="1474681"/>
            <a:ext cx="5092700" cy="4695297"/>
          </a:xfrm>
        </p:spPr>
        <p:txBody>
          <a:bodyPr vert="horz" lIns="0" tIns="0" rIns="0" bIns="0" rtlCol="0" anchor="t">
            <a:normAutofit/>
          </a:bodyPr>
          <a:lstStyle/>
          <a:p>
            <a:pPr marL="227965" indent="-227965">
              <a:buFont typeface="Wingdings,Sans-Serif" panose="020B0604020202020204" pitchFamily="34" charset="0"/>
              <a:buChar char="Ø"/>
            </a:pPr>
            <a:r>
              <a:rPr lang="en-US" dirty="0">
                <a:cs typeface="Arial"/>
              </a:rPr>
              <a:t>Written in plain text</a:t>
            </a:r>
          </a:p>
          <a:p>
            <a:pPr marL="685165" lvl="1" indent="-227965">
              <a:buFont typeface="Courier New,monospace" panose="020B0604020202020204" pitchFamily="34" charset="0"/>
              <a:buChar char="o"/>
            </a:pPr>
            <a:r>
              <a:rPr lang="en-US" sz="1900" dirty="0">
                <a:cs typeface="Arial"/>
              </a:rPr>
              <a:t>not machine readable</a:t>
            </a:r>
          </a:p>
          <a:p>
            <a:pPr marL="227965" indent="-227965">
              <a:buFont typeface="Wingdings,Sans-Serif" panose="020B0604020202020204" pitchFamily="34" charset="0"/>
              <a:buChar char="Ø"/>
            </a:pPr>
            <a:r>
              <a:rPr lang="en-US" dirty="0">
                <a:cs typeface="Arial"/>
              </a:rPr>
              <a:t>Some details are left out </a:t>
            </a:r>
          </a:p>
          <a:p>
            <a:pPr marL="685165" lvl="1" indent="-227965">
              <a:buFont typeface="Courier New,monospace" panose="020B0604020202020204" pitchFamily="34" charset="0"/>
              <a:buChar char="o"/>
            </a:pPr>
            <a:r>
              <a:rPr lang="en-US" sz="1900" dirty="0">
                <a:cs typeface="Arial"/>
              </a:rPr>
              <a:t>often (at best) retrievable from the analysis executable program/define.xml</a:t>
            </a:r>
          </a:p>
          <a:p>
            <a:pPr marL="685165" lvl="1" indent="-227965">
              <a:buFont typeface="Courier New,monospace" panose="020B0604020202020204" pitchFamily="34" charset="0"/>
              <a:buChar char="o"/>
            </a:pPr>
            <a:r>
              <a:rPr lang="en-US" sz="1900" dirty="0">
                <a:cs typeface="Arial"/>
              </a:rPr>
              <a:t>reason why regulators requires SAS programs to be submitted</a:t>
            </a:r>
          </a:p>
          <a:p>
            <a:pPr marL="227965" indent="-227965">
              <a:buFont typeface="Wingdings,Sans-Serif" panose="020B0604020202020204" pitchFamily="34" charset="0"/>
              <a:buChar char="Ø"/>
            </a:pPr>
            <a:r>
              <a:rPr lang="en-US" dirty="0">
                <a:cs typeface="Arial"/>
              </a:rPr>
              <a:t>Specifications are not software agnostic </a:t>
            </a:r>
          </a:p>
          <a:p>
            <a:pPr marL="685165" lvl="1" indent="-227965">
              <a:buFont typeface="Courier New,monospace" panose="020B0604020202020204" pitchFamily="34" charset="0"/>
              <a:buChar char="o"/>
            </a:pPr>
            <a:r>
              <a:rPr lang="en-US" sz="1900" dirty="0">
                <a:cs typeface="Arial"/>
              </a:rPr>
              <a:t>SAS versus R syntax</a:t>
            </a:r>
          </a:p>
          <a:p>
            <a:pPr marL="685165" lvl="1" indent="-227965">
              <a:buFont typeface="Courier New,monospace" panose="020B0604020202020204" pitchFamily="34" charset="0"/>
              <a:buChar char="o"/>
            </a:pPr>
            <a:r>
              <a:rPr lang="en-US" sz="1900" dirty="0">
                <a:cs typeface="Arial"/>
              </a:rPr>
              <a:t>different set of options</a:t>
            </a:r>
          </a:p>
          <a:p>
            <a:pPr marL="0" indent="0">
              <a:buNone/>
            </a:pPr>
            <a:endParaRPr lang="en-US" dirty="0">
              <a:cs typeface="Arial"/>
            </a:endParaRPr>
          </a:p>
        </p:txBody>
      </p:sp>
      <p:graphicFrame>
        <p:nvGraphicFramePr>
          <p:cNvPr id="8" name="Content Placeholder 7">
            <a:extLst>
              <a:ext uri="{FF2B5EF4-FFF2-40B4-BE49-F238E27FC236}">
                <a16:creationId xmlns:a16="http://schemas.microsoft.com/office/drawing/2014/main" id="{6CEF7966-ECAE-5377-3DAD-C31931F5C67C}"/>
              </a:ext>
            </a:extLst>
          </p:cNvPr>
          <p:cNvGraphicFramePr>
            <a:graphicFrameLocks noGrp="1"/>
          </p:cNvGraphicFramePr>
          <p:nvPr>
            <p:ph sz="half" idx="2"/>
            <p:extLst>
              <p:ext uri="{D42A27DB-BD31-4B8C-83A1-F6EECF244321}">
                <p14:modId xmlns:p14="http://schemas.microsoft.com/office/powerpoint/2010/main" val="248714386"/>
              </p:ext>
            </p:extLst>
          </p:nvPr>
        </p:nvGraphicFramePr>
        <p:xfrm>
          <a:off x="6769100" y="1319698"/>
          <a:ext cx="4809638" cy="4999493"/>
        </p:xfrm>
        <a:graphic>
          <a:graphicData uri="http://schemas.openxmlformats.org/drawingml/2006/table">
            <a:tbl>
              <a:tblPr bandRow="1">
                <a:tableStyleId>{5C22544A-7EE6-4342-B048-85BDC9FD1C3A}</a:tableStyleId>
              </a:tblPr>
              <a:tblGrid>
                <a:gridCol w="578603">
                  <a:extLst>
                    <a:ext uri="{9D8B030D-6E8A-4147-A177-3AD203B41FA5}">
                      <a16:colId xmlns:a16="http://schemas.microsoft.com/office/drawing/2014/main" val="2947506494"/>
                    </a:ext>
                  </a:extLst>
                </a:gridCol>
                <a:gridCol w="4231035">
                  <a:extLst>
                    <a:ext uri="{9D8B030D-6E8A-4147-A177-3AD203B41FA5}">
                      <a16:colId xmlns:a16="http://schemas.microsoft.com/office/drawing/2014/main" val="1719435510"/>
                    </a:ext>
                  </a:extLst>
                </a:gridCol>
              </a:tblGrid>
              <a:tr h="307383">
                <a:tc gridSpan="2">
                  <a:txBody>
                    <a:bodyPr/>
                    <a:lstStyle/>
                    <a:p>
                      <a:pPr lvl="0" algn="ctr">
                        <a:lnSpc>
                          <a:spcPts val="1501"/>
                        </a:lnSpc>
                        <a:buNone/>
                      </a:pPr>
                      <a:r>
                        <a:rPr lang="en-GB" sz="1600" b="1" i="1">
                          <a:solidFill>
                            <a:srgbClr val="134678"/>
                          </a:solidFill>
                          <a:effectLst/>
                          <a:latin typeface="Aptos"/>
                        </a:rPr>
                        <a:t>Primary analysis from CDISC pilot study*</a:t>
                      </a:r>
                    </a:p>
                  </a:txBody>
                  <a:tcPr marL="72247" marR="72247" marT="48167" marB="48167" anchor="ctr">
                    <a:lnL w="10028">
                      <a:solidFill>
                        <a:srgbClr val="000000"/>
                      </a:solidFill>
                    </a:lnL>
                    <a:lnR w="10029">
                      <a:solidFill>
                        <a:srgbClr val="000000"/>
                      </a:solidFill>
                    </a:lnR>
                    <a:lnT w="10028">
                      <a:solidFill>
                        <a:srgbClr val="000000"/>
                      </a:solidFill>
                    </a:lnT>
                    <a:lnB w="10028">
                      <a:solidFill>
                        <a:srgbClr val="000000"/>
                      </a:solidFill>
                    </a:lnB>
                    <a:noFill/>
                  </a:tcPr>
                </a:tc>
                <a:tc hMerge="1">
                  <a:txBody>
                    <a:bodyPr/>
                    <a:lstStyle/>
                    <a:p>
                      <a:endParaRPr lang="en-US"/>
                    </a:p>
                  </a:txBody>
                  <a:tcPr marL="72247" marR="72247" marT="48167" marB="48167">
                    <a:lnL w="10029">
                      <a:solidFill>
                        <a:srgbClr val="000000"/>
                      </a:solidFill>
                    </a:lnL>
                    <a:lnR w="10029">
                      <a:solidFill>
                        <a:srgbClr val="000000"/>
                      </a:solidFill>
                    </a:lnR>
                    <a:lnT w="10029">
                      <a:solidFill>
                        <a:srgbClr val="000000"/>
                      </a:solidFill>
                    </a:lnT>
                    <a:lnB w="10029">
                      <a:solidFill>
                        <a:srgbClr val="000000"/>
                      </a:solidFill>
                    </a:lnB>
                    <a:noFill/>
                  </a:tcPr>
                </a:tc>
                <a:extLst>
                  <a:ext uri="{0D108BD9-81ED-4DB2-BD59-A6C34878D82A}">
                    <a16:rowId xmlns:a16="http://schemas.microsoft.com/office/drawing/2014/main" val="2779750899"/>
                  </a:ext>
                </a:extLst>
              </a:tr>
              <a:tr h="1175290">
                <a:tc>
                  <a:txBody>
                    <a:bodyPr/>
                    <a:lstStyle/>
                    <a:p>
                      <a:pPr lvl="0" algn="ctr" rtl="0">
                        <a:lnSpc>
                          <a:spcPts val="1501"/>
                        </a:lnSpc>
                        <a:buNone/>
                      </a:pPr>
                      <a:r>
                        <a:rPr lang="en-GB" sz="1600" b="0" i="1">
                          <a:solidFill>
                            <a:srgbClr val="134678"/>
                          </a:solidFill>
                          <a:effectLst/>
                          <a:latin typeface="Aptos"/>
                        </a:rPr>
                        <a:t>1</a:t>
                      </a:r>
                    </a:p>
                  </a:txBody>
                  <a:tcPr marL="72247" marR="72247" marT="48167" marB="48167" anchor="ctr">
                    <a:lnL w="10029">
                      <a:solidFill>
                        <a:srgbClr val="000000"/>
                      </a:solidFill>
                    </a:lnL>
                    <a:lnR w="10029">
                      <a:solidFill>
                        <a:srgbClr val="000000"/>
                      </a:solidFill>
                    </a:lnR>
                    <a:lnT w="10028" cap="flat" cmpd="sng" algn="ctr">
                      <a:solidFill>
                        <a:srgbClr val="000000"/>
                      </a:solidFill>
                      <a:prstDash val="solid"/>
                      <a:round/>
                      <a:headEnd type="none" w="med" len="med"/>
                      <a:tailEnd type="none" w="med" len="med"/>
                    </a:lnT>
                    <a:lnB w="10029">
                      <a:solidFill>
                        <a:srgbClr val="000000"/>
                      </a:solidFill>
                    </a:lnB>
                    <a:noFill/>
                  </a:tcPr>
                </a:tc>
                <a:tc>
                  <a:txBody>
                    <a:bodyPr/>
                    <a:lstStyle/>
                    <a:p>
                      <a:pPr lvl="0" algn="l" rtl="0">
                        <a:lnSpc>
                          <a:spcPts val="1501"/>
                        </a:lnSpc>
                        <a:buNone/>
                      </a:pPr>
                      <a:r>
                        <a:rPr lang="en-GB" sz="1600" b="0" i="1">
                          <a:solidFill>
                            <a:srgbClr val="134678"/>
                          </a:solidFill>
                          <a:effectLst/>
                          <a:latin typeface="Aptos"/>
                        </a:rPr>
                        <a:t>The primary analysis of the ADAS-Cog (11) at Week 24 will use the efficacy population with LOCF imputation for any missing values at Week 24.</a:t>
                      </a:r>
                      <a:endParaRPr lang="en-GB" sz="1600" b="0" i="0">
                        <a:solidFill>
                          <a:srgbClr val="134678"/>
                        </a:solidFill>
                        <a:effectLst/>
                      </a:endParaRPr>
                    </a:p>
                  </a:txBody>
                  <a:tcPr marL="72247" marR="72247" marT="48168" marB="48168">
                    <a:lnL w="10029" cap="flat" cmpd="sng" algn="ctr">
                      <a:solidFill>
                        <a:srgbClr val="000000"/>
                      </a:solidFill>
                      <a:prstDash val="solid"/>
                      <a:round/>
                      <a:headEnd type="none" w="med" len="med"/>
                      <a:tailEnd type="none" w="med" len="med"/>
                    </a:lnL>
                    <a:lnR w="10030" cap="flat" cmpd="sng" algn="ctr">
                      <a:solidFill>
                        <a:srgbClr val="000000"/>
                      </a:solidFill>
                      <a:prstDash val="solid"/>
                      <a:round/>
                      <a:headEnd type="none" w="med" len="med"/>
                      <a:tailEnd type="none" w="med" len="med"/>
                    </a:lnR>
                    <a:lnT w="10030" cap="flat" cmpd="sng" algn="ctr">
                      <a:solidFill>
                        <a:srgbClr val="000000"/>
                      </a:solidFill>
                      <a:prstDash val="solid"/>
                      <a:round/>
                      <a:headEnd type="none" w="med" len="med"/>
                      <a:tailEnd type="none" w="med" len="med"/>
                    </a:lnT>
                    <a:lnB w="1003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8155051"/>
                  </a:ext>
                </a:extLst>
              </a:tr>
              <a:tr h="2079355">
                <a:tc>
                  <a:txBody>
                    <a:bodyPr/>
                    <a:lstStyle/>
                    <a:p>
                      <a:pPr lvl="0" algn="ctr">
                        <a:lnSpc>
                          <a:spcPts val="1501"/>
                        </a:lnSpc>
                        <a:buNone/>
                      </a:pPr>
                      <a:r>
                        <a:rPr lang="en-GB" sz="1600" b="0" i="1">
                          <a:solidFill>
                            <a:srgbClr val="134678"/>
                          </a:solidFill>
                          <a:effectLst/>
                          <a:latin typeface="Aptos"/>
                        </a:rPr>
                        <a:t>2</a:t>
                      </a:r>
                      <a:endParaRPr lang="en-US" sz="1600"/>
                    </a:p>
                  </a:txBody>
                  <a:tcPr marL="72247" marR="72247" marT="48167" marB="48167" anchor="ctr">
                    <a:lnL w="10029">
                      <a:solidFill>
                        <a:srgbClr val="000000"/>
                      </a:solidFill>
                    </a:lnL>
                    <a:lnR w="10029">
                      <a:solidFill>
                        <a:srgbClr val="000000"/>
                      </a:solidFill>
                    </a:lnR>
                    <a:lnT w="10029">
                      <a:solidFill>
                        <a:srgbClr val="000000"/>
                      </a:solidFill>
                    </a:lnT>
                    <a:lnB w="10029">
                      <a:solidFill>
                        <a:srgbClr val="000000"/>
                      </a:solidFill>
                    </a:lnB>
                    <a:noFill/>
                  </a:tcPr>
                </a:tc>
                <a:tc>
                  <a:txBody>
                    <a:bodyPr/>
                    <a:lstStyle/>
                    <a:p>
                      <a:pPr lvl="0" algn="l" rtl="0">
                        <a:lnSpc>
                          <a:spcPts val="1501"/>
                        </a:lnSpc>
                        <a:buNone/>
                      </a:pPr>
                      <a:r>
                        <a:rPr lang="en-GB" sz="1600" b="0" i="1" dirty="0">
                          <a:solidFill>
                            <a:srgbClr val="134678"/>
                          </a:solidFill>
                          <a:effectLst/>
                          <a:latin typeface="Aptos"/>
                        </a:rPr>
                        <a:t>An ANCOVA model will be used with the </a:t>
                      </a:r>
                      <a:r>
                        <a:rPr lang="en-GB" sz="1600" b="1" i="1" dirty="0">
                          <a:solidFill>
                            <a:srgbClr val="134678"/>
                          </a:solidFill>
                          <a:effectLst/>
                          <a:latin typeface="Aptos"/>
                        </a:rPr>
                        <a:t>baseline score</a:t>
                      </a:r>
                      <a:r>
                        <a:rPr lang="en-GB" sz="1600" b="0" i="1" dirty="0">
                          <a:solidFill>
                            <a:srgbClr val="134678"/>
                          </a:solidFill>
                          <a:effectLst/>
                          <a:latin typeface="Aptos"/>
                        </a:rPr>
                        <a:t>, </a:t>
                      </a:r>
                      <a:r>
                        <a:rPr lang="en-GB" sz="1600" b="1" i="1" dirty="0">
                          <a:solidFill>
                            <a:srgbClr val="134678"/>
                          </a:solidFill>
                          <a:effectLst/>
                          <a:latin typeface="Aptos"/>
                        </a:rPr>
                        <a:t>site</a:t>
                      </a:r>
                      <a:r>
                        <a:rPr lang="en-GB" sz="1600" b="0" i="1" dirty="0">
                          <a:solidFill>
                            <a:srgbClr val="134678"/>
                          </a:solidFill>
                          <a:effectLst/>
                          <a:latin typeface="Aptos"/>
                        </a:rPr>
                        <a:t>, and </a:t>
                      </a:r>
                      <a:r>
                        <a:rPr lang="en-GB" sz="1600" b="1" i="1" dirty="0">
                          <a:solidFill>
                            <a:srgbClr val="134678"/>
                          </a:solidFill>
                          <a:effectLst/>
                          <a:latin typeface="Aptos"/>
                        </a:rPr>
                        <a:t>treatment </a:t>
                      </a:r>
                      <a:r>
                        <a:rPr lang="en-GB" sz="1600" b="0" i="1" dirty="0">
                          <a:solidFill>
                            <a:srgbClr val="134678"/>
                          </a:solidFill>
                          <a:effectLst/>
                          <a:latin typeface="Aptos"/>
                        </a:rPr>
                        <a:t>included as </a:t>
                      </a:r>
                      <a:r>
                        <a:rPr lang="en-GB" sz="1600" b="1" i="1" dirty="0">
                          <a:solidFill>
                            <a:srgbClr val="134678"/>
                          </a:solidFill>
                          <a:effectLst/>
                          <a:latin typeface="Aptos"/>
                        </a:rPr>
                        <a:t>independent variables</a:t>
                      </a:r>
                      <a:r>
                        <a:rPr lang="en-GB" sz="1600" b="0" i="1" dirty="0">
                          <a:solidFill>
                            <a:srgbClr val="134678"/>
                          </a:solidFill>
                          <a:effectLst/>
                          <a:latin typeface="Aptos"/>
                        </a:rPr>
                        <a:t>.</a:t>
                      </a:r>
                      <a:endParaRPr lang="en-GB" sz="1600" b="0" i="0" dirty="0">
                        <a:solidFill>
                          <a:srgbClr val="134678"/>
                        </a:solidFill>
                        <a:effectLst/>
                        <a:latin typeface="Aptos"/>
                      </a:endParaRPr>
                    </a:p>
                    <a:p>
                      <a:pPr lvl="0" algn="l" rtl="0">
                        <a:lnSpc>
                          <a:spcPts val="1501"/>
                        </a:lnSpc>
                        <a:buNone/>
                      </a:pPr>
                      <a:endParaRPr lang="en-GB" sz="1600" b="1" i="1" dirty="0">
                        <a:solidFill>
                          <a:srgbClr val="134678"/>
                        </a:solidFill>
                        <a:effectLst/>
                        <a:latin typeface="Aptos"/>
                      </a:endParaRPr>
                    </a:p>
                    <a:p>
                      <a:pPr lvl="0" algn="l">
                        <a:lnSpc>
                          <a:spcPts val="1501"/>
                        </a:lnSpc>
                        <a:buNone/>
                      </a:pPr>
                      <a:r>
                        <a:rPr lang="en-GB" sz="1600" b="1" i="1" dirty="0">
                          <a:solidFill>
                            <a:srgbClr val="134678"/>
                          </a:solidFill>
                          <a:effectLst/>
                          <a:latin typeface="Aptos"/>
                        </a:rPr>
                        <a:t>Treatment </a:t>
                      </a:r>
                      <a:r>
                        <a:rPr lang="en-GB" sz="1600" b="0" i="1" dirty="0">
                          <a:solidFill>
                            <a:srgbClr val="134678"/>
                          </a:solidFill>
                          <a:effectLst/>
                          <a:latin typeface="Aptos"/>
                        </a:rPr>
                        <a:t>will be included as a </a:t>
                      </a:r>
                      <a:r>
                        <a:rPr lang="en-GB" sz="1600" b="1" i="1" dirty="0">
                          <a:solidFill>
                            <a:srgbClr val="134678"/>
                          </a:solidFill>
                          <a:effectLst/>
                          <a:latin typeface="Aptos"/>
                        </a:rPr>
                        <a:t>continuous </a:t>
                      </a:r>
                      <a:r>
                        <a:rPr lang="en-GB" sz="1600" b="0" i="1" dirty="0">
                          <a:solidFill>
                            <a:srgbClr val="134678"/>
                          </a:solidFill>
                          <a:effectLst/>
                          <a:latin typeface="Aptos"/>
                        </a:rPr>
                        <a:t>variable, and results for a </a:t>
                      </a:r>
                      <a:r>
                        <a:rPr lang="en-GB" sz="1600" b="1" i="1" dirty="0">
                          <a:solidFill>
                            <a:srgbClr val="134678"/>
                          </a:solidFill>
                          <a:effectLst/>
                          <a:latin typeface="Aptos"/>
                        </a:rPr>
                        <a:t>test of dose response </a:t>
                      </a:r>
                      <a:r>
                        <a:rPr lang="en-GB" sz="1600" b="0" i="1" dirty="0">
                          <a:solidFill>
                            <a:srgbClr val="134678"/>
                          </a:solidFill>
                          <a:effectLst/>
                          <a:latin typeface="Aptos"/>
                        </a:rPr>
                        <a:t>will be produced.</a:t>
                      </a:r>
                      <a:endParaRPr lang="en-GB" sz="1600" b="0" i="0" dirty="0">
                        <a:solidFill>
                          <a:srgbClr val="134678"/>
                        </a:solidFill>
                        <a:effectLst/>
                        <a:latin typeface="Aptos"/>
                      </a:endParaRPr>
                    </a:p>
                    <a:p>
                      <a:pPr lvl="0" algn="l">
                        <a:lnSpc>
                          <a:spcPts val="1501"/>
                        </a:lnSpc>
                        <a:buNone/>
                      </a:pPr>
                      <a:endParaRPr lang="en-GB" sz="1600" b="1" i="1" dirty="0">
                        <a:solidFill>
                          <a:srgbClr val="134678"/>
                        </a:solidFill>
                        <a:effectLst/>
                        <a:latin typeface="Aptos"/>
                      </a:endParaRPr>
                    </a:p>
                    <a:p>
                      <a:pPr lvl="0" algn="l">
                        <a:lnSpc>
                          <a:spcPts val="1501"/>
                        </a:lnSpc>
                        <a:buNone/>
                      </a:pPr>
                      <a:r>
                        <a:rPr lang="en-GB" sz="1600" b="1" i="1" dirty="0">
                          <a:solidFill>
                            <a:srgbClr val="134678"/>
                          </a:solidFill>
                          <a:effectLst/>
                          <a:latin typeface="Aptos"/>
                        </a:rPr>
                        <a:t>Interaction terms will not be investigated</a:t>
                      </a:r>
                      <a:r>
                        <a:rPr lang="en-GB" sz="1600" b="0" i="1" dirty="0">
                          <a:solidFill>
                            <a:srgbClr val="134678"/>
                          </a:solidFill>
                          <a:effectLst/>
                          <a:latin typeface="Aptos"/>
                        </a:rPr>
                        <a:t>.</a:t>
                      </a:r>
                      <a:endParaRPr lang="en-GB" sz="1600" b="0" i="0" dirty="0">
                        <a:solidFill>
                          <a:srgbClr val="134678"/>
                        </a:solidFill>
                        <a:effectLst/>
                        <a:latin typeface="Aptos"/>
                      </a:endParaRPr>
                    </a:p>
                  </a:txBody>
                  <a:tcPr marL="72247" marR="72247" marT="48168" marB="48168">
                    <a:lnL w="10029" cap="flat" cmpd="sng" algn="ctr">
                      <a:solidFill>
                        <a:srgbClr val="000000"/>
                      </a:solidFill>
                      <a:prstDash val="solid"/>
                      <a:round/>
                      <a:headEnd type="none" w="med" len="med"/>
                      <a:tailEnd type="none" w="med" len="med"/>
                    </a:lnL>
                    <a:lnR w="10030" cap="flat" cmpd="sng" algn="ctr">
                      <a:solidFill>
                        <a:srgbClr val="000000"/>
                      </a:solidFill>
                      <a:prstDash val="solid"/>
                      <a:round/>
                      <a:headEnd type="none" w="med" len="med"/>
                      <a:tailEnd type="none" w="med" len="med"/>
                    </a:lnR>
                    <a:lnT w="10030" cap="flat" cmpd="sng" algn="ctr">
                      <a:solidFill>
                        <a:srgbClr val="000000"/>
                      </a:solidFill>
                      <a:prstDash val="solid"/>
                      <a:round/>
                      <a:headEnd type="none" w="med" len="med"/>
                      <a:tailEnd type="none" w="med" len="med"/>
                    </a:lnT>
                    <a:lnB w="1003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53488843"/>
                  </a:ext>
                </a:extLst>
              </a:tr>
              <a:tr h="1437465">
                <a:tc>
                  <a:txBody>
                    <a:bodyPr/>
                    <a:lstStyle/>
                    <a:p>
                      <a:pPr lvl="0" algn="ctr">
                        <a:lnSpc>
                          <a:spcPts val="1501"/>
                        </a:lnSpc>
                        <a:buNone/>
                      </a:pPr>
                      <a:r>
                        <a:rPr lang="en-GB" sz="1600" b="0" i="1">
                          <a:solidFill>
                            <a:srgbClr val="134678"/>
                          </a:solidFill>
                          <a:effectLst/>
                          <a:latin typeface="Aptos"/>
                        </a:rPr>
                        <a:t>3</a:t>
                      </a:r>
                      <a:endParaRPr lang="en-US" sz="1600"/>
                    </a:p>
                  </a:txBody>
                  <a:tcPr marL="72247" marR="72247" marT="48167" marB="48167" anchor="ctr">
                    <a:lnL w="10029">
                      <a:solidFill>
                        <a:srgbClr val="000000"/>
                      </a:solidFill>
                    </a:lnL>
                    <a:lnR w="10029">
                      <a:solidFill>
                        <a:srgbClr val="000000"/>
                      </a:solidFill>
                    </a:lnR>
                    <a:lnT w="10029">
                      <a:solidFill>
                        <a:srgbClr val="000000"/>
                      </a:solidFill>
                    </a:lnT>
                    <a:lnB w="10029">
                      <a:solidFill>
                        <a:srgbClr val="000000"/>
                      </a:solidFill>
                    </a:lnB>
                    <a:noFill/>
                  </a:tcPr>
                </a:tc>
                <a:tc>
                  <a:txBody>
                    <a:bodyPr/>
                    <a:lstStyle/>
                    <a:p>
                      <a:pPr lvl="0" algn="l" rtl="0">
                        <a:lnSpc>
                          <a:spcPts val="1501"/>
                        </a:lnSpc>
                        <a:buNone/>
                      </a:pPr>
                      <a:r>
                        <a:rPr lang="en-GB" sz="1600" b="0" i="1" dirty="0">
                          <a:solidFill>
                            <a:srgbClr val="134678"/>
                          </a:solidFill>
                          <a:effectLst/>
                          <a:latin typeface="Aptos"/>
                        </a:rPr>
                        <a:t>If the test for </a:t>
                      </a:r>
                      <a:r>
                        <a:rPr lang="en-GB" sz="1600" b="1" i="1" dirty="0">
                          <a:solidFill>
                            <a:srgbClr val="134678"/>
                          </a:solidFill>
                          <a:effectLst/>
                          <a:latin typeface="Aptos"/>
                        </a:rPr>
                        <a:t>dose response is statistically significant</a:t>
                      </a:r>
                      <a:r>
                        <a:rPr lang="en-GB" sz="1600" b="0" i="1" dirty="0">
                          <a:solidFill>
                            <a:srgbClr val="134678"/>
                          </a:solidFill>
                          <a:effectLst/>
                          <a:latin typeface="Aptos"/>
                        </a:rPr>
                        <a:t>, pairwise comparisons among the 3 groups will be performed and evaluated at a significance level of 0.05.</a:t>
                      </a:r>
                      <a:endParaRPr lang="en-GB" sz="1600" b="0" i="0" dirty="0">
                        <a:solidFill>
                          <a:srgbClr val="134678"/>
                        </a:solidFill>
                        <a:effectLst/>
                      </a:endParaRPr>
                    </a:p>
                  </a:txBody>
                  <a:tcPr marL="72247" marR="72247" marT="48168" marB="48168">
                    <a:lnL w="10029" cap="flat" cmpd="sng" algn="ctr">
                      <a:solidFill>
                        <a:srgbClr val="000000"/>
                      </a:solidFill>
                      <a:prstDash val="solid"/>
                      <a:round/>
                      <a:headEnd type="none" w="med" len="med"/>
                      <a:tailEnd type="none" w="med" len="med"/>
                    </a:lnL>
                    <a:lnR w="10030" cap="flat" cmpd="sng" algn="ctr">
                      <a:solidFill>
                        <a:srgbClr val="000000"/>
                      </a:solidFill>
                      <a:prstDash val="solid"/>
                      <a:round/>
                      <a:headEnd type="none" w="med" len="med"/>
                      <a:tailEnd type="none" w="med" len="med"/>
                    </a:lnR>
                    <a:lnT w="10030" cap="flat" cmpd="sng" algn="ctr">
                      <a:solidFill>
                        <a:srgbClr val="000000"/>
                      </a:solidFill>
                      <a:prstDash val="solid"/>
                      <a:round/>
                      <a:headEnd type="none" w="med" len="med"/>
                      <a:tailEnd type="none" w="med" len="med"/>
                    </a:lnT>
                    <a:lnB w="1003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16918185"/>
                  </a:ext>
                </a:extLst>
              </a:tr>
            </a:tbl>
          </a:graphicData>
        </a:graphic>
      </p:graphicFrame>
      <p:sp>
        <p:nvSpPr>
          <p:cNvPr id="5" name="Slide Number Placeholder 4">
            <a:extLst>
              <a:ext uri="{FF2B5EF4-FFF2-40B4-BE49-F238E27FC236}">
                <a16:creationId xmlns:a16="http://schemas.microsoft.com/office/drawing/2014/main" id="{854A0687-B9BF-7C07-30B6-581D866DD361}"/>
              </a:ext>
            </a:extLst>
          </p:cNvPr>
          <p:cNvSpPr>
            <a:spLocks noGrp="1"/>
          </p:cNvSpPr>
          <p:nvPr>
            <p:ph type="sldNum" sz="quarter" idx="12"/>
          </p:nvPr>
        </p:nvSpPr>
        <p:spPr/>
        <p:txBody>
          <a:bodyPr/>
          <a:lstStyle/>
          <a:p>
            <a:fld id="{EB4FF9C4-EEBF-D24D-8A4E-C0B9CCE3F975}" type="slidenum">
              <a:rPr lang="en-US" smtClean="0"/>
              <a:t>11</a:t>
            </a:fld>
            <a:endParaRPr lang="en-US"/>
          </a:p>
        </p:txBody>
      </p:sp>
      <p:sp>
        <p:nvSpPr>
          <p:cNvPr id="6" name="Footer Placeholder 5">
            <a:extLst>
              <a:ext uri="{FF2B5EF4-FFF2-40B4-BE49-F238E27FC236}">
                <a16:creationId xmlns:a16="http://schemas.microsoft.com/office/drawing/2014/main" id="{4C9D7EDE-C325-FE9E-D1A0-40570EF54AFB}"/>
              </a:ext>
            </a:extLst>
          </p:cNvPr>
          <p:cNvSpPr>
            <a:spLocks noGrp="1"/>
          </p:cNvSpPr>
          <p:nvPr>
            <p:ph type="ftr" sz="quarter" idx="3"/>
          </p:nvPr>
        </p:nvSpPr>
        <p:spPr/>
        <p:txBody>
          <a:bodyPr/>
          <a:lstStyle/>
          <a:p>
            <a:r>
              <a:rPr lang="en-US"/>
              <a:t>#ClearDataClearImpact</a:t>
            </a:r>
          </a:p>
        </p:txBody>
      </p:sp>
      <p:sp>
        <p:nvSpPr>
          <p:cNvPr id="4" name="TextBox 3">
            <a:extLst>
              <a:ext uri="{FF2B5EF4-FFF2-40B4-BE49-F238E27FC236}">
                <a16:creationId xmlns:a16="http://schemas.microsoft.com/office/drawing/2014/main" id="{21B674BC-C191-0F17-8815-88EA6A35AB27}"/>
              </a:ext>
            </a:extLst>
          </p:cNvPr>
          <p:cNvSpPr txBox="1"/>
          <p:nvPr/>
        </p:nvSpPr>
        <p:spPr>
          <a:xfrm>
            <a:off x="1068430" y="5815123"/>
            <a:ext cx="517071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cs typeface="Arial"/>
              </a:rPr>
              <a:t>*know the document is old, but very likely the same is seen in newer documents</a:t>
            </a:r>
            <a:endParaRPr lang="en-US" sz="1050" dirty="0"/>
          </a:p>
        </p:txBody>
      </p:sp>
    </p:spTree>
    <p:extLst>
      <p:ext uri="{BB962C8B-B14F-4D97-AF65-F5344CB8AC3E}">
        <p14:creationId xmlns:p14="http://schemas.microsoft.com/office/powerpoint/2010/main" val="67767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637C5-1943-C1F7-1150-74D22DFCA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E3C1B-7F1F-9968-2690-79C786E3C093}"/>
              </a:ext>
            </a:extLst>
          </p:cNvPr>
          <p:cNvSpPr>
            <a:spLocks noGrp="1"/>
          </p:cNvSpPr>
          <p:nvPr>
            <p:ph type="title"/>
          </p:nvPr>
        </p:nvSpPr>
        <p:spPr/>
        <p:txBody>
          <a:bodyPr/>
          <a:lstStyle/>
          <a:p>
            <a:pPr marL="514350" indent="-514350">
              <a:buAutoNum type="arabicPeriod"/>
            </a:pPr>
            <a:r>
              <a:rPr lang="en-US">
                <a:cs typeface="Arial"/>
              </a:rPr>
              <a:t>The endpoint</a:t>
            </a:r>
          </a:p>
        </p:txBody>
      </p:sp>
      <p:sp>
        <p:nvSpPr>
          <p:cNvPr id="3" name="Content Placeholder 2">
            <a:extLst>
              <a:ext uri="{FF2B5EF4-FFF2-40B4-BE49-F238E27FC236}">
                <a16:creationId xmlns:a16="http://schemas.microsoft.com/office/drawing/2014/main" id="{CFE6C74D-07C8-9846-41CA-DCAB387EEBBD}"/>
              </a:ext>
            </a:extLst>
          </p:cNvPr>
          <p:cNvSpPr>
            <a:spLocks noGrp="1"/>
          </p:cNvSpPr>
          <p:nvPr>
            <p:ph sz="half" idx="1"/>
          </p:nvPr>
        </p:nvSpPr>
        <p:spPr>
          <a:xfrm>
            <a:off x="1066801" y="1474681"/>
            <a:ext cx="5092700" cy="4695297"/>
          </a:xfrm>
        </p:spPr>
        <p:txBody>
          <a:bodyPr vert="horz" lIns="0" tIns="0" rIns="0" bIns="0" rtlCol="0" anchor="t">
            <a:normAutofit/>
          </a:bodyPr>
          <a:lstStyle/>
          <a:p>
            <a:pPr marL="227965" indent="-227965"/>
            <a:r>
              <a:rPr lang="en-US">
                <a:cs typeface="Arial"/>
              </a:rPr>
              <a:t>What was done (define.xml) versus text</a:t>
            </a:r>
          </a:p>
          <a:p>
            <a:pPr marL="685165" lvl="1" indent="-227965">
              <a:buFont typeface="Courier New,monospace" panose="020B0604020202020204" pitchFamily="34" charset="0"/>
              <a:buChar char="o"/>
            </a:pPr>
            <a:r>
              <a:rPr lang="en-US" sz="1850">
                <a:cs typeface="Arial"/>
              </a:rPr>
              <a:t>CHG variable. The change from baseline at week 24 not the value at week 24</a:t>
            </a:r>
          </a:p>
          <a:p>
            <a:pPr marL="685165" lvl="1" indent="-227965">
              <a:buFont typeface="Courier New,monospace" panose="020B0604020202020204" pitchFamily="34" charset="0"/>
              <a:buChar char="o"/>
            </a:pPr>
            <a:r>
              <a:rPr lang="en-US" sz="1850">
                <a:cs typeface="Arial"/>
              </a:rPr>
              <a:t>PARAMCD='ACTOT' </a:t>
            </a:r>
          </a:p>
          <a:p>
            <a:pPr marL="685165" lvl="1" indent="-227965">
              <a:buFont typeface="Courier New,monospace" panose="020B0604020202020204" pitchFamily="34" charset="0"/>
              <a:buChar char="o"/>
            </a:pPr>
            <a:r>
              <a:rPr lang="en-US" sz="1850">
                <a:cs typeface="Arial"/>
              </a:rPr>
              <a:t>EFFFL='Y' and AVISIT='Week 24 – can be deduced from text</a:t>
            </a:r>
            <a:endParaRPr lang="en-US">
              <a:cs typeface="Arial" panose="020B0604020202020204"/>
            </a:endParaRPr>
          </a:p>
          <a:p>
            <a:pPr marL="227965" indent="-227965"/>
            <a:endParaRPr lang="en-US">
              <a:cs typeface="Arial" panose="020B0604020202020204"/>
            </a:endParaRPr>
          </a:p>
        </p:txBody>
      </p:sp>
      <p:graphicFrame>
        <p:nvGraphicFramePr>
          <p:cNvPr id="8" name="Content Placeholder 7">
            <a:extLst>
              <a:ext uri="{FF2B5EF4-FFF2-40B4-BE49-F238E27FC236}">
                <a16:creationId xmlns:a16="http://schemas.microsoft.com/office/drawing/2014/main" id="{1DC118CB-C89B-5B6E-44C0-59311B68381E}"/>
              </a:ext>
            </a:extLst>
          </p:cNvPr>
          <p:cNvGraphicFramePr>
            <a:graphicFrameLocks noGrp="1"/>
          </p:cNvGraphicFramePr>
          <p:nvPr>
            <p:ph sz="half" idx="2"/>
            <p:extLst>
              <p:ext uri="{D42A27DB-BD31-4B8C-83A1-F6EECF244321}">
                <p14:modId xmlns:p14="http://schemas.microsoft.com/office/powerpoint/2010/main" val="4104969674"/>
              </p:ext>
            </p:extLst>
          </p:nvPr>
        </p:nvGraphicFramePr>
        <p:xfrm>
          <a:off x="6769100" y="1319698"/>
          <a:ext cx="4809638" cy="1482673"/>
        </p:xfrm>
        <a:graphic>
          <a:graphicData uri="http://schemas.openxmlformats.org/drawingml/2006/table">
            <a:tbl>
              <a:tblPr bandRow="1">
                <a:tableStyleId>{5C22544A-7EE6-4342-B048-85BDC9FD1C3A}</a:tableStyleId>
              </a:tblPr>
              <a:tblGrid>
                <a:gridCol w="578603">
                  <a:extLst>
                    <a:ext uri="{9D8B030D-6E8A-4147-A177-3AD203B41FA5}">
                      <a16:colId xmlns:a16="http://schemas.microsoft.com/office/drawing/2014/main" val="2947506494"/>
                    </a:ext>
                  </a:extLst>
                </a:gridCol>
                <a:gridCol w="4231035">
                  <a:extLst>
                    <a:ext uri="{9D8B030D-6E8A-4147-A177-3AD203B41FA5}">
                      <a16:colId xmlns:a16="http://schemas.microsoft.com/office/drawing/2014/main" val="1719435510"/>
                    </a:ext>
                  </a:extLst>
                </a:gridCol>
              </a:tblGrid>
              <a:tr h="307383">
                <a:tc gridSpan="2">
                  <a:txBody>
                    <a:bodyPr/>
                    <a:lstStyle/>
                    <a:p>
                      <a:pPr lvl="0" algn="ctr">
                        <a:lnSpc>
                          <a:spcPts val="1501"/>
                        </a:lnSpc>
                        <a:buNone/>
                      </a:pPr>
                      <a:r>
                        <a:rPr lang="en-GB" sz="1600" b="1" i="1">
                          <a:solidFill>
                            <a:srgbClr val="134678"/>
                          </a:solidFill>
                          <a:effectLst/>
                          <a:latin typeface="Aptos"/>
                        </a:rPr>
                        <a:t>Primary analysis from CDISC pilot study</a:t>
                      </a:r>
                    </a:p>
                  </a:txBody>
                  <a:tcPr marL="72247" marR="72247" marT="48167" marB="48167" anchor="ctr">
                    <a:lnL w="10028">
                      <a:solidFill>
                        <a:srgbClr val="000000"/>
                      </a:solidFill>
                    </a:lnL>
                    <a:lnR w="10029">
                      <a:solidFill>
                        <a:srgbClr val="000000"/>
                      </a:solidFill>
                    </a:lnR>
                    <a:lnT w="10028">
                      <a:solidFill>
                        <a:srgbClr val="000000"/>
                      </a:solidFill>
                    </a:lnT>
                    <a:lnB w="10028">
                      <a:solidFill>
                        <a:srgbClr val="000000"/>
                      </a:solidFill>
                    </a:lnB>
                    <a:noFill/>
                  </a:tcPr>
                </a:tc>
                <a:tc hMerge="1">
                  <a:txBody>
                    <a:bodyPr/>
                    <a:lstStyle/>
                    <a:p>
                      <a:endParaRPr lang="en-US"/>
                    </a:p>
                  </a:txBody>
                  <a:tcPr marL="72247" marR="72247" marT="48167" marB="48167">
                    <a:lnL w="10029">
                      <a:solidFill>
                        <a:srgbClr val="000000"/>
                      </a:solidFill>
                    </a:lnL>
                    <a:lnR w="10029">
                      <a:solidFill>
                        <a:srgbClr val="000000"/>
                      </a:solidFill>
                    </a:lnR>
                    <a:lnT w="10029">
                      <a:solidFill>
                        <a:srgbClr val="000000"/>
                      </a:solidFill>
                    </a:lnT>
                    <a:lnB w="10029">
                      <a:solidFill>
                        <a:srgbClr val="000000"/>
                      </a:solidFill>
                    </a:lnB>
                    <a:noFill/>
                  </a:tcPr>
                </a:tc>
                <a:extLst>
                  <a:ext uri="{0D108BD9-81ED-4DB2-BD59-A6C34878D82A}">
                    <a16:rowId xmlns:a16="http://schemas.microsoft.com/office/drawing/2014/main" val="2779750899"/>
                  </a:ext>
                </a:extLst>
              </a:tr>
              <a:tr h="1175290">
                <a:tc>
                  <a:txBody>
                    <a:bodyPr/>
                    <a:lstStyle/>
                    <a:p>
                      <a:pPr lvl="0" algn="ctr" rtl="0">
                        <a:lnSpc>
                          <a:spcPts val="1501"/>
                        </a:lnSpc>
                        <a:buNone/>
                      </a:pPr>
                      <a:r>
                        <a:rPr lang="en-GB" sz="1600" b="0" i="1">
                          <a:solidFill>
                            <a:srgbClr val="134678"/>
                          </a:solidFill>
                          <a:effectLst/>
                          <a:latin typeface="Aptos"/>
                        </a:rPr>
                        <a:t>1</a:t>
                      </a:r>
                    </a:p>
                  </a:txBody>
                  <a:tcPr marL="72247" marR="72247" marT="48167" marB="48167" anchor="ctr">
                    <a:lnL w="10029">
                      <a:solidFill>
                        <a:srgbClr val="000000"/>
                      </a:solidFill>
                    </a:lnL>
                    <a:lnR w="10029">
                      <a:solidFill>
                        <a:srgbClr val="000000"/>
                      </a:solidFill>
                    </a:lnR>
                    <a:lnT w="10028" cap="flat" cmpd="sng" algn="ctr">
                      <a:solidFill>
                        <a:srgbClr val="000000"/>
                      </a:solidFill>
                      <a:prstDash val="solid"/>
                      <a:round/>
                      <a:headEnd type="none" w="med" len="med"/>
                      <a:tailEnd type="none" w="med" len="med"/>
                    </a:lnT>
                    <a:lnB w="10029">
                      <a:solidFill>
                        <a:srgbClr val="000000"/>
                      </a:solidFill>
                    </a:lnB>
                    <a:noFill/>
                  </a:tcPr>
                </a:tc>
                <a:tc>
                  <a:txBody>
                    <a:bodyPr/>
                    <a:lstStyle/>
                    <a:p>
                      <a:pPr lvl="0" algn="l" rtl="0">
                        <a:lnSpc>
                          <a:spcPts val="1501"/>
                        </a:lnSpc>
                        <a:buNone/>
                      </a:pPr>
                      <a:r>
                        <a:rPr lang="en-GB" sz="1600" b="0" i="1">
                          <a:solidFill>
                            <a:srgbClr val="134678"/>
                          </a:solidFill>
                          <a:effectLst/>
                          <a:latin typeface="Aptos"/>
                        </a:rPr>
                        <a:t>The primary analysis of the ADAS-Cog (11) at Week 24 will use the efficacy population with LOCF imputation for any missing values at Week 24.</a:t>
                      </a:r>
                      <a:endParaRPr lang="en-GB" sz="1600" b="0" i="0">
                        <a:solidFill>
                          <a:srgbClr val="134678"/>
                        </a:solidFill>
                        <a:effectLst/>
                      </a:endParaRPr>
                    </a:p>
                  </a:txBody>
                  <a:tcPr marL="72247" marR="72247" marT="48168" marB="48168">
                    <a:lnL w="10029" cap="flat" cmpd="sng" algn="ctr">
                      <a:solidFill>
                        <a:srgbClr val="000000"/>
                      </a:solidFill>
                      <a:prstDash val="solid"/>
                      <a:round/>
                      <a:headEnd type="none" w="med" len="med"/>
                      <a:tailEnd type="none" w="med" len="med"/>
                    </a:lnL>
                    <a:lnR w="10030" cap="flat" cmpd="sng" algn="ctr">
                      <a:solidFill>
                        <a:srgbClr val="000000"/>
                      </a:solidFill>
                      <a:prstDash val="solid"/>
                      <a:round/>
                      <a:headEnd type="none" w="med" len="med"/>
                      <a:tailEnd type="none" w="med" len="med"/>
                    </a:lnR>
                    <a:lnT w="10030" cap="flat" cmpd="sng" algn="ctr">
                      <a:solidFill>
                        <a:srgbClr val="000000"/>
                      </a:solidFill>
                      <a:prstDash val="solid"/>
                      <a:round/>
                      <a:headEnd type="none" w="med" len="med"/>
                      <a:tailEnd type="none" w="med" len="med"/>
                    </a:lnT>
                    <a:lnB w="1003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8155051"/>
                  </a:ext>
                </a:extLst>
              </a:tr>
            </a:tbl>
          </a:graphicData>
        </a:graphic>
      </p:graphicFrame>
      <p:sp>
        <p:nvSpPr>
          <p:cNvPr id="5" name="Slide Number Placeholder 4">
            <a:extLst>
              <a:ext uri="{FF2B5EF4-FFF2-40B4-BE49-F238E27FC236}">
                <a16:creationId xmlns:a16="http://schemas.microsoft.com/office/drawing/2014/main" id="{4492D9D9-1C67-F05A-5723-89C72A1570A9}"/>
              </a:ext>
            </a:extLst>
          </p:cNvPr>
          <p:cNvSpPr>
            <a:spLocks noGrp="1"/>
          </p:cNvSpPr>
          <p:nvPr>
            <p:ph type="sldNum" sz="quarter" idx="12"/>
          </p:nvPr>
        </p:nvSpPr>
        <p:spPr/>
        <p:txBody>
          <a:bodyPr/>
          <a:lstStyle/>
          <a:p>
            <a:fld id="{EB4FF9C4-EEBF-D24D-8A4E-C0B9CCE3F975}" type="slidenum">
              <a:rPr lang="en-US" smtClean="0"/>
              <a:t>12</a:t>
            </a:fld>
            <a:endParaRPr lang="en-US"/>
          </a:p>
        </p:txBody>
      </p:sp>
      <p:sp>
        <p:nvSpPr>
          <p:cNvPr id="6" name="Footer Placeholder 5">
            <a:extLst>
              <a:ext uri="{FF2B5EF4-FFF2-40B4-BE49-F238E27FC236}">
                <a16:creationId xmlns:a16="http://schemas.microsoft.com/office/drawing/2014/main" id="{59A2EF45-0F73-CCB0-0127-7F1B7E9E88EE}"/>
              </a:ext>
            </a:extLst>
          </p:cNvPr>
          <p:cNvSpPr>
            <a:spLocks noGrp="1"/>
          </p:cNvSpPr>
          <p:nvPr>
            <p:ph type="ftr" sz="quarter" idx="3"/>
          </p:nvPr>
        </p:nvSpPr>
        <p:spPr/>
        <p:txBody>
          <a:bodyPr/>
          <a:lstStyle/>
          <a:p>
            <a:r>
              <a:rPr lang="en-US"/>
              <a:t>#ClearDataClearImpact</a:t>
            </a:r>
          </a:p>
        </p:txBody>
      </p:sp>
      <p:pic>
        <p:nvPicPr>
          <p:cNvPr id="4" name="Picture 3" descr="A black and white rectangle with black text&#10;&#10;AI-generated content may be incorrect.">
            <a:extLst>
              <a:ext uri="{FF2B5EF4-FFF2-40B4-BE49-F238E27FC236}">
                <a16:creationId xmlns:a16="http://schemas.microsoft.com/office/drawing/2014/main" id="{0E65713D-9F2A-E9B0-4398-749AF3092016}"/>
              </a:ext>
            </a:extLst>
          </p:cNvPr>
          <p:cNvPicPr>
            <a:picLocks noChangeAspect="1"/>
          </p:cNvPicPr>
          <p:nvPr/>
        </p:nvPicPr>
        <p:blipFill>
          <a:blip r:embed="rId2"/>
          <a:stretch>
            <a:fillRect/>
          </a:stretch>
        </p:blipFill>
        <p:spPr>
          <a:xfrm>
            <a:off x="1063894" y="4810944"/>
            <a:ext cx="8947395" cy="524037"/>
          </a:xfrm>
          <a:prstGeom prst="rect">
            <a:avLst/>
          </a:prstGeom>
        </p:spPr>
      </p:pic>
      <p:pic>
        <p:nvPicPr>
          <p:cNvPr id="7" name="Picture 6" descr="A white rectangular object with black text&#10;&#10;AI-generated content may be incorrect.">
            <a:extLst>
              <a:ext uri="{FF2B5EF4-FFF2-40B4-BE49-F238E27FC236}">
                <a16:creationId xmlns:a16="http://schemas.microsoft.com/office/drawing/2014/main" id="{E443DCEC-FA5C-E107-2668-1F8009D71B35}"/>
              </a:ext>
            </a:extLst>
          </p:cNvPr>
          <p:cNvPicPr>
            <a:picLocks noChangeAspect="1"/>
          </p:cNvPicPr>
          <p:nvPr/>
        </p:nvPicPr>
        <p:blipFill>
          <a:blip r:embed="rId3"/>
          <a:srcRect l="-100" t="47090" r="40521" b="1058"/>
          <a:stretch/>
        </p:blipFill>
        <p:spPr>
          <a:xfrm>
            <a:off x="1065185" y="3991956"/>
            <a:ext cx="3836249" cy="632180"/>
          </a:xfrm>
          <a:prstGeom prst="rect">
            <a:avLst/>
          </a:prstGeom>
        </p:spPr>
      </p:pic>
    </p:spTree>
    <p:extLst>
      <p:ext uri="{BB962C8B-B14F-4D97-AF65-F5344CB8AC3E}">
        <p14:creationId xmlns:p14="http://schemas.microsoft.com/office/powerpoint/2010/main" val="294525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00" fill="hold"/>
                                        <p:tgtEl>
                                          <p:spTgt spid="3">
                                            <p:txEl>
                                              <p:pRg st="1" end="1"/>
                                            </p:txEl>
                                          </p:spTgt>
                                        </p:tgtEl>
                                        <p:attrNameLst>
                                          <p:attrName>style.color</p:attrName>
                                        </p:attrNameLst>
                                      </p:cBhvr>
                                      <p:to>
                                        <a:srgbClr val="C9454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1000" fill="hold"/>
                                        <p:tgtEl>
                                          <p:spTgt spid="3">
                                            <p:txEl>
                                              <p:pRg st="2" end="2"/>
                                            </p:txEl>
                                          </p:spTgt>
                                        </p:tgtEl>
                                        <p:attrNameLst>
                                          <p:attrName>style.color</p:attrName>
                                        </p:attrNameLst>
                                      </p:cBhvr>
                                      <p:to>
                                        <a:srgbClr val="3E7B73"/>
                                      </p:to>
                                    </p:animClr>
                                  </p:childTnLst>
                                </p:cTn>
                              </p:par>
                              <p:par>
                                <p:cTn id="11" presetID="3" presetClass="emph" presetSubtype="2" fill="hold" grpId="0" nodeType="withEffect">
                                  <p:stCondLst>
                                    <p:cond delay="0"/>
                                  </p:stCondLst>
                                  <p:childTnLst>
                                    <p:animClr clrSpc="rgb" dir="cw">
                                      <p:cBhvr override="childStyle">
                                        <p:cTn id="12" dur="1000" fill="hold"/>
                                        <p:tgtEl>
                                          <p:spTgt spid="3">
                                            <p:txEl>
                                              <p:pRg st="3" end="3"/>
                                            </p:txEl>
                                          </p:spTgt>
                                        </p:tgtEl>
                                        <p:attrNameLst>
                                          <p:attrName>style.color</p:attrName>
                                        </p:attrNameLst>
                                      </p:cBhvr>
                                      <p:to>
                                        <a:srgbClr val="3E7B7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5CCA3-DC19-6A71-EF33-39D26A1335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EFC78-E9EB-A9EA-9021-DEFD62F5FC62}"/>
              </a:ext>
            </a:extLst>
          </p:cNvPr>
          <p:cNvSpPr>
            <a:spLocks noGrp="1"/>
          </p:cNvSpPr>
          <p:nvPr>
            <p:ph type="title"/>
          </p:nvPr>
        </p:nvSpPr>
        <p:spPr/>
        <p:txBody>
          <a:bodyPr/>
          <a:lstStyle/>
          <a:p>
            <a:r>
              <a:rPr lang="en-US" dirty="0">
                <a:cs typeface="Arial"/>
              </a:rPr>
              <a:t>2. Specifying the model in SAS – how to translate?</a:t>
            </a:r>
            <a:endParaRPr lang="en-US" dirty="0"/>
          </a:p>
        </p:txBody>
      </p:sp>
      <p:sp>
        <p:nvSpPr>
          <p:cNvPr id="3" name="Content Placeholder 2">
            <a:extLst>
              <a:ext uri="{FF2B5EF4-FFF2-40B4-BE49-F238E27FC236}">
                <a16:creationId xmlns:a16="http://schemas.microsoft.com/office/drawing/2014/main" id="{7D2D6799-B4B6-8E2F-A3E4-07C9A3B615D5}"/>
              </a:ext>
            </a:extLst>
          </p:cNvPr>
          <p:cNvSpPr>
            <a:spLocks noGrp="1"/>
          </p:cNvSpPr>
          <p:nvPr>
            <p:ph sz="half" idx="1"/>
          </p:nvPr>
        </p:nvSpPr>
        <p:spPr>
          <a:xfrm>
            <a:off x="1066801" y="1474681"/>
            <a:ext cx="5092700" cy="4695297"/>
          </a:xfrm>
        </p:spPr>
        <p:txBody>
          <a:bodyPr vert="horz" lIns="0" tIns="0" rIns="0" bIns="0" rtlCol="0" anchor="t">
            <a:normAutofit/>
          </a:bodyPr>
          <a:lstStyle/>
          <a:p>
            <a:pPr marL="0" indent="0">
              <a:buNone/>
            </a:pPr>
            <a:r>
              <a:rPr lang="en-US" dirty="0">
                <a:cs typeface="Arial"/>
              </a:rPr>
              <a:t>From define.xml</a:t>
            </a:r>
          </a:p>
          <a:p>
            <a:pPr marL="0" indent="0">
              <a:buNone/>
            </a:pPr>
            <a:r>
              <a:rPr lang="en-US" dirty="0">
                <a:cs typeface="Arial"/>
              </a:rPr>
              <a:t>SAS implementation</a:t>
            </a:r>
          </a:p>
          <a:p>
            <a:pPr marL="0" indent="0">
              <a:buNone/>
            </a:pPr>
            <a:endParaRPr lang="en-US" dirty="0">
              <a:cs typeface="Arial"/>
            </a:endParaRPr>
          </a:p>
          <a:p>
            <a:pPr marL="0" indent="0">
              <a:buNone/>
            </a:pPr>
            <a:endParaRPr lang="en-US" dirty="0">
              <a:cs typeface="Arial"/>
            </a:endParaRPr>
          </a:p>
          <a:p>
            <a:pPr marL="0" indent="0">
              <a:buNone/>
            </a:pPr>
            <a:endParaRPr lang="en-US" dirty="0">
              <a:cs typeface="Arial"/>
            </a:endParaRPr>
          </a:p>
          <a:p>
            <a:pPr marL="0" indent="0">
              <a:buNone/>
            </a:pPr>
            <a:endParaRPr lang="en-US" dirty="0">
              <a:cs typeface="Arial"/>
            </a:endParaRPr>
          </a:p>
          <a:p>
            <a:pPr marL="0" indent="0">
              <a:buNone/>
            </a:pPr>
            <a:endParaRPr lang="en-US" dirty="0">
              <a:cs typeface="Arial"/>
            </a:endParaRPr>
          </a:p>
          <a:p>
            <a:pPr marL="0" indent="0">
              <a:buNone/>
            </a:pPr>
            <a:endParaRPr lang="en-US" dirty="0">
              <a:cs typeface="Arial"/>
            </a:endParaRPr>
          </a:p>
          <a:p>
            <a:pPr marL="0" indent="0">
              <a:buNone/>
            </a:pPr>
            <a:r>
              <a:rPr lang="en-US" dirty="0">
                <a:cs typeface="Arial"/>
              </a:rPr>
              <a:t>R implementation </a:t>
            </a:r>
          </a:p>
          <a:p>
            <a:pPr marL="0" indent="0">
              <a:buNone/>
            </a:pPr>
            <a:endParaRPr lang="en-US" dirty="0">
              <a:cs typeface="Arial"/>
            </a:endParaRPr>
          </a:p>
          <a:p>
            <a:pPr marL="0" indent="0">
              <a:buNone/>
            </a:pPr>
            <a:endParaRPr lang="en-US" dirty="0">
              <a:cs typeface="Arial"/>
            </a:endParaRPr>
          </a:p>
          <a:p>
            <a:pPr marL="0" indent="0">
              <a:buNone/>
            </a:pPr>
            <a:endParaRPr lang="en-US" dirty="0">
              <a:cs typeface="Arial"/>
            </a:endParaRPr>
          </a:p>
        </p:txBody>
      </p:sp>
      <p:graphicFrame>
        <p:nvGraphicFramePr>
          <p:cNvPr id="8" name="Content Placeholder 7">
            <a:extLst>
              <a:ext uri="{FF2B5EF4-FFF2-40B4-BE49-F238E27FC236}">
                <a16:creationId xmlns:a16="http://schemas.microsoft.com/office/drawing/2014/main" id="{A2703AC1-EC54-2928-6F91-7B3D1F475437}"/>
              </a:ext>
            </a:extLst>
          </p:cNvPr>
          <p:cNvGraphicFramePr>
            <a:graphicFrameLocks noGrp="1"/>
          </p:cNvGraphicFramePr>
          <p:nvPr>
            <p:ph sz="half" idx="2"/>
            <p:extLst>
              <p:ext uri="{D42A27DB-BD31-4B8C-83A1-F6EECF244321}">
                <p14:modId xmlns:p14="http://schemas.microsoft.com/office/powerpoint/2010/main" val="2413012642"/>
              </p:ext>
            </p:extLst>
          </p:nvPr>
        </p:nvGraphicFramePr>
        <p:xfrm>
          <a:off x="6769100" y="1319698"/>
          <a:ext cx="4809638" cy="2386738"/>
        </p:xfrm>
        <a:graphic>
          <a:graphicData uri="http://schemas.openxmlformats.org/drawingml/2006/table">
            <a:tbl>
              <a:tblPr bandRow="1">
                <a:tableStyleId>{5C22544A-7EE6-4342-B048-85BDC9FD1C3A}</a:tableStyleId>
              </a:tblPr>
              <a:tblGrid>
                <a:gridCol w="578603">
                  <a:extLst>
                    <a:ext uri="{9D8B030D-6E8A-4147-A177-3AD203B41FA5}">
                      <a16:colId xmlns:a16="http://schemas.microsoft.com/office/drawing/2014/main" val="2947506494"/>
                    </a:ext>
                  </a:extLst>
                </a:gridCol>
                <a:gridCol w="4231035">
                  <a:extLst>
                    <a:ext uri="{9D8B030D-6E8A-4147-A177-3AD203B41FA5}">
                      <a16:colId xmlns:a16="http://schemas.microsoft.com/office/drawing/2014/main" val="1719435510"/>
                    </a:ext>
                  </a:extLst>
                </a:gridCol>
              </a:tblGrid>
              <a:tr h="307383">
                <a:tc gridSpan="2">
                  <a:txBody>
                    <a:bodyPr/>
                    <a:lstStyle/>
                    <a:p>
                      <a:pPr lvl="0" algn="ctr">
                        <a:lnSpc>
                          <a:spcPts val="1501"/>
                        </a:lnSpc>
                        <a:buNone/>
                      </a:pPr>
                      <a:r>
                        <a:rPr lang="en-GB" sz="1600" b="1" i="1">
                          <a:solidFill>
                            <a:srgbClr val="134678"/>
                          </a:solidFill>
                          <a:effectLst/>
                          <a:latin typeface="Aptos"/>
                        </a:rPr>
                        <a:t>Primary analysis from CDISC pilot study</a:t>
                      </a:r>
                    </a:p>
                  </a:txBody>
                  <a:tcPr marL="72247" marR="72247" marT="48167" marB="48167" anchor="ctr">
                    <a:lnL w="10028">
                      <a:solidFill>
                        <a:srgbClr val="000000"/>
                      </a:solidFill>
                    </a:lnL>
                    <a:lnR w="10029">
                      <a:solidFill>
                        <a:srgbClr val="000000"/>
                      </a:solidFill>
                    </a:lnR>
                    <a:lnT w="10028">
                      <a:solidFill>
                        <a:srgbClr val="000000"/>
                      </a:solidFill>
                    </a:lnT>
                    <a:lnB w="10028">
                      <a:solidFill>
                        <a:srgbClr val="000000"/>
                      </a:solidFill>
                    </a:lnB>
                    <a:noFill/>
                  </a:tcPr>
                </a:tc>
                <a:tc hMerge="1">
                  <a:txBody>
                    <a:bodyPr/>
                    <a:lstStyle/>
                    <a:p>
                      <a:endParaRPr lang="en-US"/>
                    </a:p>
                  </a:txBody>
                  <a:tcPr marL="72247" marR="72247" marT="48167" marB="48167">
                    <a:lnL w="10029">
                      <a:solidFill>
                        <a:srgbClr val="000000"/>
                      </a:solidFill>
                    </a:lnL>
                    <a:lnR w="10029">
                      <a:solidFill>
                        <a:srgbClr val="000000"/>
                      </a:solidFill>
                    </a:lnR>
                    <a:lnT w="10029">
                      <a:solidFill>
                        <a:srgbClr val="000000"/>
                      </a:solidFill>
                    </a:lnT>
                    <a:lnB w="10029">
                      <a:solidFill>
                        <a:srgbClr val="000000"/>
                      </a:solidFill>
                    </a:lnB>
                    <a:noFill/>
                  </a:tcPr>
                </a:tc>
                <a:extLst>
                  <a:ext uri="{0D108BD9-81ED-4DB2-BD59-A6C34878D82A}">
                    <a16:rowId xmlns:a16="http://schemas.microsoft.com/office/drawing/2014/main" val="2779750899"/>
                  </a:ext>
                </a:extLst>
              </a:tr>
              <a:tr h="2079355">
                <a:tc>
                  <a:txBody>
                    <a:bodyPr/>
                    <a:lstStyle/>
                    <a:p>
                      <a:pPr lvl="0" algn="ctr">
                        <a:lnSpc>
                          <a:spcPts val="1501"/>
                        </a:lnSpc>
                        <a:buNone/>
                      </a:pPr>
                      <a:r>
                        <a:rPr lang="en-GB" sz="1600" b="0" i="1">
                          <a:solidFill>
                            <a:srgbClr val="134678"/>
                          </a:solidFill>
                          <a:effectLst/>
                          <a:latin typeface="Aptos"/>
                        </a:rPr>
                        <a:t>2</a:t>
                      </a:r>
                      <a:endParaRPr lang="en-US" sz="1600"/>
                    </a:p>
                  </a:txBody>
                  <a:tcPr marL="72247" marR="72247" marT="48167" marB="48167" anchor="ctr">
                    <a:lnL w="10029">
                      <a:solidFill>
                        <a:srgbClr val="000000"/>
                      </a:solidFill>
                    </a:lnL>
                    <a:lnR w="10029">
                      <a:solidFill>
                        <a:srgbClr val="000000"/>
                      </a:solidFill>
                    </a:lnR>
                    <a:lnT w="10028">
                      <a:solidFill>
                        <a:srgbClr val="000000"/>
                      </a:solidFill>
                    </a:lnT>
                    <a:lnB w="10029">
                      <a:solidFill>
                        <a:srgbClr val="000000"/>
                      </a:solidFill>
                    </a:lnB>
                    <a:noFill/>
                  </a:tcPr>
                </a:tc>
                <a:tc>
                  <a:txBody>
                    <a:bodyPr/>
                    <a:lstStyle/>
                    <a:p>
                      <a:pPr lvl="0" algn="l" rtl="0">
                        <a:lnSpc>
                          <a:spcPts val="1501"/>
                        </a:lnSpc>
                        <a:buNone/>
                      </a:pPr>
                      <a:r>
                        <a:rPr lang="en-GB" sz="1600" b="0" i="1">
                          <a:solidFill>
                            <a:srgbClr val="134678"/>
                          </a:solidFill>
                          <a:effectLst/>
                          <a:latin typeface="Aptos"/>
                        </a:rPr>
                        <a:t>An ANCOVA model will be used with the </a:t>
                      </a:r>
                      <a:r>
                        <a:rPr lang="en-GB" sz="1600" b="1" i="1">
                          <a:solidFill>
                            <a:srgbClr val="134678"/>
                          </a:solidFill>
                          <a:effectLst/>
                          <a:latin typeface="Aptos"/>
                        </a:rPr>
                        <a:t>baseline score</a:t>
                      </a:r>
                      <a:r>
                        <a:rPr lang="en-GB" sz="1600" b="0" i="1">
                          <a:solidFill>
                            <a:srgbClr val="134678"/>
                          </a:solidFill>
                          <a:effectLst/>
                          <a:latin typeface="Aptos"/>
                        </a:rPr>
                        <a:t>, </a:t>
                      </a:r>
                      <a:r>
                        <a:rPr lang="en-GB" sz="1600" b="1" i="1">
                          <a:solidFill>
                            <a:srgbClr val="134678"/>
                          </a:solidFill>
                          <a:effectLst/>
                          <a:latin typeface="Aptos"/>
                        </a:rPr>
                        <a:t>site</a:t>
                      </a:r>
                      <a:r>
                        <a:rPr lang="en-GB" sz="1600" b="0" i="1">
                          <a:solidFill>
                            <a:srgbClr val="134678"/>
                          </a:solidFill>
                          <a:effectLst/>
                          <a:latin typeface="Aptos"/>
                        </a:rPr>
                        <a:t>, and </a:t>
                      </a:r>
                      <a:r>
                        <a:rPr lang="en-GB" sz="1600" b="1" i="1">
                          <a:solidFill>
                            <a:srgbClr val="134678"/>
                          </a:solidFill>
                          <a:effectLst/>
                          <a:latin typeface="Aptos"/>
                        </a:rPr>
                        <a:t>treatment</a:t>
                      </a:r>
                      <a:r>
                        <a:rPr lang="en-GB" sz="1600" b="0" i="1">
                          <a:solidFill>
                            <a:srgbClr val="134678"/>
                          </a:solidFill>
                          <a:effectLst/>
                          <a:latin typeface="Aptos"/>
                        </a:rPr>
                        <a:t> included as </a:t>
                      </a:r>
                      <a:r>
                        <a:rPr lang="en-GB" sz="1600" b="1" i="1">
                          <a:solidFill>
                            <a:srgbClr val="134678"/>
                          </a:solidFill>
                          <a:effectLst/>
                          <a:latin typeface="Aptos"/>
                        </a:rPr>
                        <a:t>independent variables</a:t>
                      </a:r>
                      <a:r>
                        <a:rPr lang="en-GB" sz="1600" b="0" i="1">
                          <a:solidFill>
                            <a:srgbClr val="134678"/>
                          </a:solidFill>
                          <a:effectLst/>
                          <a:latin typeface="Aptos"/>
                        </a:rPr>
                        <a:t>.</a:t>
                      </a:r>
                      <a:endParaRPr lang="en-GB" sz="1600" b="0" i="0">
                        <a:solidFill>
                          <a:srgbClr val="134678"/>
                        </a:solidFill>
                        <a:effectLst/>
                        <a:latin typeface="Aptos"/>
                      </a:endParaRPr>
                    </a:p>
                    <a:p>
                      <a:pPr lvl="0" algn="l" rtl="0">
                        <a:lnSpc>
                          <a:spcPts val="1501"/>
                        </a:lnSpc>
                        <a:buNone/>
                      </a:pPr>
                      <a:endParaRPr lang="en-GB" sz="1600" b="1" i="1">
                        <a:solidFill>
                          <a:srgbClr val="134678"/>
                        </a:solidFill>
                        <a:effectLst/>
                        <a:latin typeface="Aptos"/>
                      </a:endParaRPr>
                    </a:p>
                    <a:p>
                      <a:pPr lvl="0" algn="l">
                        <a:lnSpc>
                          <a:spcPts val="1501"/>
                        </a:lnSpc>
                        <a:buNone/>
                      </a:pPr>
                      <a:r>
                        <a:rPr lang="en-GB" sz="1600" b="1" i="1">
                          <a:solidFill>
                            <a:srgbClr val="134678"/>
                          </a:solidFill>
                          <a:effectLst/>
                          <a:latin typeface="Aptos"/>
                        </a:rPr>
                        <a:t>Treatment </a:t>
                      </a:r>
                      <a:r>
                        <a:rPr lang="en-GB" sz="1600" b="0" i="1">
                          <a:solidFill>
                            <a:srgbClr val="134678"/>
                          </a:solidFill>
                          <a:effectLst/>
                          <a:latin typeface="Aptos"/>
                        </a:rPr>
                        <a:t>will be included as a </a:t>
                      </a:r>
                      <a:r>
                        <a:rPr lang="en-GB" sz="1600" b="1" i="1">
                          <a:solidFill>
                            <a:srgbClr val="134678"/>
                          </a:solidFill>
                          <a:effectLst/>
                          <a:latin typeface="Aptos"/>
                        </a:rPr>
                        <a:t>continuous </a:t>
                      </a:r>
                      <a:r>
                        <a:rPr lang="en-GB" sz="1600" b="0" i="1">
                          <a:solidFill>
                            <a:srgbClr val="134678"/>
                          </a:solidFill>
                          <a:effectLst/>
                          <a:latin typeface="Aptos"/>
                        </a:rPr>
                        <a:t>variable, and results for a </a:t>
                      </a:r>
                      <a:r>
                        <a:rPr lang="en-GB" sz="1600" b="1" i="1">
                          <a:solidFill>
                            <a:srgbClr val="134678"/>
                          </a:solidFill>
                          <a:effectLst/>
                          <a:latin typeface="Aptos"/>
                        </a:rPr>
                        <a:t>test of dose response</a:t>
                      </a:r>
                      <a:r>
                        <a:rPr lang="en-GB" sz="1600" b="0" i="1">
                          <a:solidFill>
                            <a:srgbClr val="134678"/>
                          </a:solidFill>
                          <a:effectLst/>
                          <a:latin typeface="Aptos"/>
                        </a:rPr>
                        <a:t> will be produced. </a:t>
                      </a:r>
                      <a:endParaRPr lang="en-GB" sz="1600" b="0" i="0">
                        <a:solidFill>
                          <a:srgbClr val="134678"/>
                        </a:solidFill>
                        <a:effectLst/>
                        <a:latin typeface="Aptos"/>
                      </a:endParaRPr>
                    </a:p>
                    <a:p>
                      <a:pPr lvl="0" algn="l">
                        <a:lnSpc>
                          <a:spcPts val="1501"/>
                        </a:lnSpc>
                        <a:buNone/>
                      </a:pPr>
                      <a:endParaRPr lang="en-GB" sz="1600" b="1" i="1">
                        <a:solidFill>
                          <a:srgbClr val="134678"/>
                        </a:solidFill>
                        <a:effectLst/>
                        <a:latin typeface="Aptos"/>
                      </a:endParaRPr>
                    </a:p>
                    <a:p>
                      <a:pPr lvl="0" algn="l">
                        <a:lnSpc>
                          <a:spcPts val="1501"/>
                        </a:lnSpc>
                        <a:buNone/>
                      </a:pPr>
                      <a:r>
                        <a:rPr lang="en-GB" sz="1600" b="1" i="1">
                          <a:solidFill>
                            <a:srgbClr val="134678"/>
                          </a:solidFill>
                          <a:effectLst/>
                          <a:latin typeface="Aptos"/>
                        </a:rPr>
                        <a:t>Interaction terms will not be investigated</a:t>
                      </a:r>
                      <a:r>
                        <a:rPr lang="en-GB" sz="1600" b="0" i="1">
                          <a:solidFill>
                            <a:srgbClr val="134678"/>
                          </a:solidFill>
                          <a:effectLst/>
                          <a:latin typeface="Aptos"/>
                        </a:rPr>
                        <a:t>.</a:t>
                      </a:r>
                      <a:endParaRPr lang="en-GB" sz="1600" b="0" i="0">
                        <a:solidFill>
                          <a:srgbClr val="134678"/>
                        </a:solidFill>
                        <a:effectLst/>
                        <a:latin typeface="Aptos"/>
                      </a:endParaRPr>
                    </a:p>
                  </a:txBody>
                  <a:tcPr marL="72247" marR="72247" marT="48168" marB="48168">
                    <a:lnL w="10029" cap="flat" cmpd="sng" algn="ctr">
                      <a:solidFill>
                        <a:srgbClr val="000000"/>
                      </a:solidFill>
                      <a:prstDash val="solid"/>
                      <a:round/>
                      <a:headEnd type="none" w="med" len="med"/>
                      <a:tailEnd type="none" w="med" len="med"/>
                    </a:lnL>
                    <a:lnR w="10030" cap="flat" cmpd="sng" algn="ctr">
                      <a:solidFill>
                        <a:srgbClr val="000000"/>
                      </a:solidFill>
                      <a:prstDash val="solid"/>
                      <a:round/>
                      <a:headEnd type="none" w="med" len="med"/>
                      <a:tailEnd type="none" w="med" len="med"/>
                    </a:lnR>
                    <a:lnT w="10030" cap="flat" cmpd="sng" algn="ctr">
                      <a:solidFill>
                        <a:srgbClr val="000000"/>
                      </a:solidFill>
                      <a:prstDash val="solid"/>
                      <a:round/>
                      <a:headEnd type="none" w="med" len="med"/>
                      <a:tailEnd type="none" w="med" len="med"/>
                    </a:lnT>
                    <a:lnB w="1003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53488843"/>
                  </a:ext>
                </a:extLst>
              </a:tr>
            </a:tbl>
          </a:graphicData>
        </a:graphic>
      </p:graphicFrame>
      <p:sp>
        <p:nvSpPr>
          <p:cNvPr id="5" name="Slide Number Placeholder 4">
            <a:extLst>
              <a:ext uri="{FF2B5EF4-FFF2-40B4-BE49-F238E27FC236}">
                <a16:creationId xmlns:a16="http://schemas.microsoft.com/office/drawing/2014/main" id="{CB69672D-478D-8B2C-43AF-92DF4BB03FE5}"/>
              </a:ext>
            </a:extLst>
          </p:cNvPr>
          <p:cNvSpPr>
            <a:spLocks noGrp="1"/>
          </p:cNvSpPr>
          <p:nvPr>
            <p:ph type="sldNum" sz="quarter" idx="12"/>
          </p:nvPr>
        </p:nvSpPr>
        <p:spPr/>
        <p:txBody>
          <a:bodyPr/>
          <a:lstStyle/>
          <a:p>
            <a:fld id="{EB4FF9C4-EEBF-D24D-8A4E-C0B9CCE3F975}" type="slidenum">
              <a:rPr lang="en-US" smtClean="0"/>
              <a:t>13</a:t>
            </a:fld>
            <a:endParaRPr lang="en-US"/>
          </a:p>
        </p:txBody>
      </p:sp>
      <p:sp>
        <p:nvSpPr>
          <p:cNvPr id="6" name="Footer Placeholder 5">
            <a:extLst>
              <a:ext uri="{FF2B5EF4-FFF2-40B4-BE49-F238E27FC236}">
                <a16:creationId xmlns:a16="http://schemas.microsoft.com/office/drawing/2014/main" id="{8F127734-2BD0-4041-99AE-7FE50A44EA39}"/>
              </a:ext>
            </a:extLst>
          </p:cNvPr>
          <p:cNvSpPr>
            <a:spLocks noGrp="1"/>
          </p:cNvSpPr>
          <p:nvPr>
            <p:ph type="ftr" sz="quarter" idx="3"/>
          </p:nvPr>
        </p:nvSpPr>
        <p:spPr/>
        <p:txBody>
          <a:bodyPr/>
          <a:lstStyle/>
          <a:p>
            <a:r>
              <a:rPr lang="en-US"/>
              <a:t>#ClearDataClearImpact</a:t>
            </a:r>
          </a:p>
        </p:txBody>
      </p:sp>
      <p:pic>
        <p:nvPicPr>
          <p:cNvPr id="7" name="Picture 6" descr="A screenshot of a computer&#10;&#10;AI-generated content may be incorrect.">
            <a:extLst>
              <a:ext uri="{FF2B5EF4-FFF2-40B4-BE49-F238E27FC236}">
                <a16:creationId xmlns:a16="http://schemas.microsoft.com/office/drawing/2014/main" id="{1B0E8326-A825-C6F0-3454-7CE5EE5ED992}"/>
              </a:ext>
            </a:extLst>
          </p:cNvPr>
          <p:cNvPicPr>
            <a:picLocks noChangeAspect="1"/>
          </p:cNvPicPr>
          <p:nvPr/>
        </p:nvPicPr>
        <p:blipFill>
          <a:blip r:embed="rId2"/>
          <a:stretch>
            <a:fillRect/>
          </a:stretch>
        </p:blipFill>
        <p:spPr>
          <a:xfrm>
            <a:off x="1067767" y="2337822"/>
            <a:ext cx="5481379" cy="2183766"/>
          </a:xfrm>
          <a:prstGeom prst="rect">
            <a:avLst/>
          </a:prstGeom>
        </p:spPr>
      </p:pic>
      <p:pic>
        <p:nvPicPr>
          <p:cNvPr id="10" name="Picture 9" descr="A screenshot of a computer program&#10;&#10;AI-generated content may be incorrect.">
            <a:extLst>
              <a:ext uri="{FF2B5EF4-FFF2-40B4-BE49-F238E27FC236}">
                <a16:creationId xmlns:a16="http://schemas.microsoft.com/office/drawing/2014/main" id="{A664A7AD-05A0-01ED-0DC7-EE4060DB2F1B}"/>
              </a:ext>
            </a:extLst>
          </p:cNvPr>
          <p:cNvPicPr>
            <a:picLocks noChangeAspect="1"/>
          </p:cNvPicPr>
          <p:nvPr/>
        </p:nvPicPr>
        <p:blipFill>
          <a:blip r:embed="rId3"/>
          <a:stretch>
            <a:fillRect/>
          </a:stretch>
        </p:blipFill>
        <p:spPr>
          <a:xfrm>
            <a:off x="4047479" y="4303847"/>
            <a:ext cx="7532279" cy="2047391"/>
          </a:xfrm>
          <a:prstGeom prst="rect">
            <a:avLst/>
          </a:prstGeom>
        </p:spPr>
      </p:pic>
    </p:spTree>
    <p:extLst>
      <p:ext uri="{BB962C8B-B14F-4D97-AF65-F5344CB8AC3E}">
        <p14:creationId xmlns:p14="http://schemas.microsoft.com/office/powerpoint/2010/main" val="4063303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76BA2-83DF-B019-C040-FDD9220F79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A5113F-85D4-486D-A57A-5CF823853E4F}"/>
              </a:ext>
            </a:extLst>
          </p:cNvPr>
          <p:cNvSpPr>
            <a:spLocks noGrp="1"/>
          </p:cNvSpPr>
          <p:nvPr>
            <p:ph type="title"/>
          </p:nvPr>
        </p:nvSpPr>
        <p:spPr/>
        <p:txBody>
          <a:bodyPr/>
          <a:lstStyle/>
          <a:p>
            <a:r>
              <a:rPr lang="en-US" dirty="0">
                <a:cs typeface="Arial"/>
              </a:rPr>
              <a:t>3. Pairwise estimates made – but test for DR &gt; 0.05</a:t>
            </a:r>
            <a:endParaRPr lang="en-US" dirty="0">
              <a:solidFill>
                <a:srgbClr val="134678"/>
              </a:solidFill>
              <a:cs typeface="Arial"/>
            </a:endParaRPr>
          </a:p>
        </p:txBody>
      </p:sp>
      <p:sp>
        <p:nvSpPr>
          <p:cNvPr id="3" name="Content Placeholder 2">
            <a:extLst>
              <a:ext uri="{FF2B5EF4-FFF2-40B4-BE49-F238E27FC236}">
                <a16:creationId xmlns:a16="http://schemas.microsoft.com/office/drawing/2014/main" id="{C7C7856D-6F11-2724-AC8A-A7915BA1EAA1}"/>
              </a:ext>
            </a:extLst>
          </p:cNvPr>
          <p:cNvSpPr>
            <a:spLocks noGrp="1"/>
          </p:cNvSpPr>
          <p:nvPr>
            <p:ph sz="half" idx="1"/>
          </p:nvPr>
        </p:nvSpPr>
        <p:spPr>
          <a:xfrm>
            <a:off x="1066801" y="1474681"/>
            <a:ext cx="5092700" cy="4695297"/>
          </a:xfrm>
        </p:spPr>
        <p:txBody>
          <a:bodyPr vert="horz" lIns="0" tIns="0" rIns="0" bIns="0" rtlCol="0" anchor="t">
            <a:normAutofit/>
          </a:bodyPr>
          <a:lstStyle/>
          <a:p>
            <a:pPr marL="227965" indent="-227965">
              <a:buFont typeface="Wingdings,Sans-Serif" panose="020B0604020202020204" pitchFamily="34" charset="0"/>
              <a:buChar char="Ø"/>
            </a:pPr>
            <a:endParaRPr lang="en-US">
              <a:cs typeface="Arial"/>
            </a:endParaRPr>
          </a:p>
          <a:p>
            <a:pPr marL="0" indent="0">
              <a:buNone/>
            </a:pPr>
            <a:endParaRPr lang="en-US">
              <a:cs typeface="Arial"/>
            </a:endParaRPr>
          </a:p>
        </p:txBody>
      </p:sp>
      <p:graphicFrame>
        <p:nvGraphicFramePr>
          <p:cNvPr id="8" name="Content Placeholder 7">
            <a:extLst>
              <a:ext uri="{FF2B5EF4-FFF2-40B4-BE49-F238E27FC236}">
                <a16:creationId xmlns:a16="http://schemas.microsoft.com/office/drawing/2014/main" id="{9551AE6E-8A36-29EB-9DD7-409A40C28C52}"/>
              </a:ext>
            </a:extLst>
          </p:cNvPr>
          <p:cNvGraphicFramePr>
            <a:graphicFrameLocks noGrp="1"/>
          </p:cNvGraphicFramePr>
          <p:nvPr>
            <p:ph sz="half" idx="2"/>
            <p:extLst>
              <p:ext uri="{D42A27DB-BD31-4B8C-83A1-F6EECF244321}">
                <p14:modId xmlns:p14="http://schemas.microsoft.com/office/powerpoint/2010/main" val="385350877"/>
              </p:ext>
            </p:extLst>
          </p:nvPr>
        </p:nvGraphicFramePr>
        <p:xfrm>
          <a:off x="6769100" y="1319698"/>
          <a:ext cx="4809638" cy="1744848"/>
        </p:xfrm>
        <a:graphic>
          <a:graphicData uri="http://schemas.openxmlformats.org/drawingml/2006/table">
            <a:tbl>
              <a:tblPr bandRow="1">
                <a:tableStyleId>{5C22544A-7EE6-4342-B048-85BDC9FD1C3A}</a:tableStyleId>
              </a:tblPr>
              <a:tblGrid>
                <a:gridCol w="578603">
                  <a:extLst>
                    <a:ext uri="{9D8B030D-6E8A-4147-A177-3AD203B41FA5}">
                      <a16:colId xmlns:a16="http://schemas.microsoft.com/office/drawing/2014/main" val="2947506494"/>
                    </a:ext>
                  </a:extLst>
                </a:gridCol>
                <a:gridCol w="4231035">
                  <a:extLst>
                    <a:ext uri="{9D8B030D-6E8A-4147-A177-3AD203B41FA5}">
                      <a16:colId xmlns:a16="http://schemas.microsoft.com/office/drawing/2014/main" val="1719435510"/>
                    </a:ext>
                  </a:extLst>
                </a:gridCol>
              </a:tblGrid>
              <a:tr h="307383">
                <a:tc gridSpan="2">
                  <a:txBody>
                    <a:bodyPr/>
                    <a:lstStyle/>
                    <a:p>
                      <a:pPr lvl="0" algn="ctr">
                        <a:lnSpc>
                          <a:spcPts val="1501"/>
                        </a:lnSpc>
                        <a:buNone/>
                      </a:pPr>
                      <a:r>
                        <a:rPr lang="en-GB" sz="1600" b="1" i="1">
                          <a:solidFill>
                            <a:srgbClr val="134678"/>
                          </a:solidFill>
                          <a:effectLst/>
                          <a:latin typeface="Aptos"/>
                        </a:rPr>
                        <a:t>Primary analysis from CDISC pilot study</a:t>
                      </a:r>
                    </a:p>
                  </a:txBody>
                  <a:tcPr marL="72247" marR="72247" marT="48167" marB="48167" anchor="ctr">
                    <a:lnL w="10028">
                      <a:solidFill>
                        <a:srgbClr val="000000"/>
                      </a:solidFill>
                    </a:lnL>
                    <a:lnR w="10029">
                      <a:solidFill>
                        <a:srgbClr val="000000"/>
                      </a:solidFill>
                    </a:lnR>
                    <a:lnT w="10028">
                      <a:solidFill>
                        <a:srgbClr val="000000"/>
                      </a:solidFill>
                    </a:lnT>
                    <a:lnB w="10028">
                      <a:solidFill>
                        <a:srgbClr val="000000"/>
                      </a:solidFill>
                    </a:lnB>
                    <a:noFill/>
                  </a:tcPr>
                </a:tc>
                <a:tc hMerge="1">
                  <a:txBody>
                    <a:bodyPr/>
                    <a:lstStyle/>
                    <a:p>
                      <a:endParaRPr lang="en-US"/>
                    </a:p>
                  </a:txBody>
                  <a:tcPr marL="72247" marR="72247" marT="48167" marB="48167">
                    <a:lnL w="10029">
                      <a:solidFill>
                        <a:srgbClr val="000000"/>
                      </a:solidFill>
                    </a:lnL>
                    <a:lnR w="10029">
                      <a:solidFill>
                        <a:srgbClr val="000000"/>
                      </a:solidFill>
                    </a:lnR>
                    <a:lnT w="10029">
                      <a:solidFill>
                        <a:srgbClr val="000000"/>
                      </a:solidFill>
                    </a:lnT>
                    <a:lnB w="10029">
                      <a:solidFill>
                        <a:srgbClr val="000000"/>
                      </a:solidFill>
                    </a:lnB>
                    <a:noFill/>
                  </a:tcPr>
                </a:tc>
                <a:extLst>
                  <a:ext uri="{0D108BD9-81ED-4DB2-BD59-A6C34878D82A}">
                    <a16:rowId xmlns:a16="http://schemas.microsoft.com/office/drawing/2014/main" val="2779750899"/>
                  </a:ext>
                </a:extLst>
              </a:tr>
              <a:tr h="1437465">
                <a:tc>
                  <a:txBody>
                    <a:bodyPr/>
                    <a:lstStyle/>
                    <a:p>
                      <a:pPr lvl="0" algn="ctr">
                        <a:lnSpc>
                          <a:spcPts val="1501"/>
                        </a:lnSpc>
                        <a:buNone/>
                      </a:pPr>
                      <a:r>
                        <a:rPr lang="en-GB" sz="1600" b="0" i="1">
                          <a:solidFill>
                            <a:srgbClr val="134678"/>
                          </a:solidFill>
                          <a:effectLst/>
                          <a:latin typeface="Aptos"/>
                        </a:rPr>
                        <a:t>3</a:t>
                      </a:r>
                      <a:endParaRPr lang="en-US" sz="1600"/>
                    </a:p>
                  </a:txBody>
                  <a:tcPr marL="72247" marR="72247" marT="48167" marB="48167" anchor="ctr">
                    <a:lnL w="10029">
                      <a:solidFill>
                        <a:srgbClr val="000000"/>
                      </a:solidFill>
                    </a:lnL>
                    <a:lnR w="10029">
                      <a:solidFill>
                        <a:srgbClr val="000000"/>
                      </a:solidFill>
                    </a:lnR>
                    <a:lnT w="10028">
                      <a:solidFill>
                        <a:srgbClr val="000000"/>
                      </a:solidFill>
                    </a:lnT>
                    <a:lnB w="10029">
                      <a:solidFill>
                        <a:srgbClr val="000000"/>
                      </a:solidFill>
                    </a:lnB>
                    <a:noFill/>
                  </a:tcPr>
                </a:tc>
                <a:tc>
                  <a:txBody>
                    <a:bodyPr/>
                    <a:lstStyle/>
                    <a:p>
                      <a:pPr lvl="0" algn="l" rtl="0">
                        <a:lnSpc>
                          <a:spcPts val="1501"/>
                        </a:lnSpc>
                        <a:buNone/>
                      </a:pPr>
                      <a:r>
                        <a:rPr lang="en-GB" sz="1600" b="0" i="1">
                          <a:solidFill>
                            <a:srgbClr val="134678"/>
                          </a:solidFill>
                          <a:effectLst/>
                          <a:latin typeface="Aptos"/>
                        </a:rPr>
                        <a:t>If the test for </a:t>
                      </a:r>
                      <a:r>
                        <a:rPr lang="en-GB" sz="1600" b="1" i="1">
                          <a:solidFill>
                            <a:srgbClr val="134678"/>
                          </a:solidFill>
                          <a:effectLst/>
                          <a:latin typeface="Aptos"/>
                        </a:rPr>
                        <a:t>dose response is statistically significant</a:t>
                      </a:r>
                      <a:r>
                        <a:rPr lang="en-GB" sz="1600" b="0" i="1">
                          <a:solidFill>
                            <a:srgbClr val="134678"/>
                          </a:solidFill>
                          <a:effectLst/>
                          <a:latin typeface="Aptos"/>
                        </a:rPr>
                        <a:t>, pairwise comparisons among the 3 groups will be performed and evaluated at a significance level of 0.05.</a:t>
                      </a:r>
                      <a:endParaRPr lang="en-GB" sz="1600" b="0" i="0">
                        <a:solidFill>
                          <a:srgbClr val="134678"/>
                        </a:solidFill>
                        <a:effectLst/>
                      </a:endParaRPr>
                    </a:p>
                  </a:txBody>
                  <a:tcPr marL="72247" marR="72247" marT="48168" marB="48168">
                    <a:lnL w="10029" cap="flat" cmpd="sng" algn="ctr">
                      <a:solidFill>
                        <a:srgbClr val="000000"/>
                      </a:solidFill>
                      <a:prstDash val="solid"/>
                      <a:round/>
                      <a:headEnd type="none" w="med" len="med"/>
                      <a:tailEnd type="none" w="med" len="med"/>
                    </a:lnL>
                    <a:lnR w="10030" cap="flat" cmpd="sng" algn="ctr">
                      <a:solidFill>
                        <a:srgbClr val="000000"/>
                      </a:solidFill>
                      <a:prstDash val="solid"/>
                      <a:round/>
                      <a:headEnd type="none" w="med" len="med"/>
                      <a:tailEnd type="none" w="med" len="med"/>
                    </a:lnR>
                    <a:lnT w="10030" cap="flat" cmpd="sng" algn="ctr">
                      <a:solidFill>
                        <a:srgbClr val="000000"/>
                      </a:solidFill>
                      <a:prstDash val="solid"/>
                      <a:round/>
                      <a:headEnd type="none" w="med" len="med"/>
                      <a:tailEnd type="none" w="med" len="med"/>
                    </a:lnT>
                    <a:lnB w="1003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16918185"/>
                  </a:ext>
                </a:extLst>
              </a:tr>
            </a:tbl>
          </a:graphicData>
        </a:graphic>
      </p:graphicFrame>
      <p:sp>
        <p:nvSpPr>
          <p:cNvPr id="5" name="Slide Number Placeholder 4">
            <a:extLst>
              <a:ext uri="{FF2B5EF4-FFF2-40B4-BE49-F238E27FC236}">
                <a16:creationId xmlns:a16="http://schemas.microsoft.com/office/drawing/2014/main" id="{FA5C93D1-0D50-5E13-B78E-FF0741D518AD}"/>
              </a:ext>
            </a:extLst>
          </p:cNvPr>
          <p:cNvSpPr>
            <a:spLocks noGrp="1"/>
          </p:cNvSpPr>
          <p:nvPr>
            <p:ph type="sldNum" sz="quarter" idx="12"/>
          </p:nvPr>
        </p:nvSpPr>
        <p:spPr/>
        <p:txBody>
          <a:bodyPr/>
          <a:lstStyle/>
          <a:p>
            <a:fld id="{EB4FF9C4-EEBF-D24D-8A4E-C0B9CCE3F975}" type="slidenum">
              <a:rPr lang="en-US" smtClean="0"/>
              <a:t>14</a:t>
            </a:fld>
            <a:endParaRPr lang="en-US"/>
          </a:p>
        </p:txBody>
      </p:sp>
      <p:sp>
        <p:nvSpPr>
          <p:cNvPr id="6" name="Footer Placeholder 5">
            <a:extLst>
              <a:ext uri="{FF2B5EF4-FFF2-40B4-BE49-F238E27FC236}">
                <a16:creationId xmlns:a16="http://schemas.microsoft.com/office/drawing/2014/main" id="{D363891F-BE43-9310-0D65-97B2AAEFCD47}"/>
              </a:ext>
            </a:extLst>
          </p:cNvPr>
          <p:cNvSpPr>
            <a:spLocks noGrp="1"/>
          </p:cNvSpPr>
          <p:nvPr>
            <p:ph type="ftr" sz="quarter" idx="3"/>
          </p:nvPr>
        </p:nvSpPr>
        <p:spPr/>
        <p:txBody>
          <a:bodyPr/>
          <a:lstStyle/>
          <a:p>
            <a:r>
              <a:rPr lang="en-US"/>
              <a:t>#ClearDataClearImpact</a:t>
            </a:r>
          </a:p>
        </p:txBody>
      </p:sp>
      <p:pic>
        <p:nvPicPr>
          <p:cNvPr id="7" name="Picture 6">
            <a:extLst>
              <a:ext uri="{FF2B5EF4-FFF2-40B4-BE49-F238E27FC236}">
                <a16:creationId xmlns:a16="http://schemas.microsoft.com/office/drawing/2014/main" id="{C5FBC780-8E63-7030-8252-B49A16C2A091}"/>
              </a:ext>
            </a:extLst>
          </p:cNvPr>
          <p:cNvPicPr>
            <a:picLocks noChangeAspect="1"/>
          </p:cNvPicPr>
          <p:nvPr/>
        </p:nvPicPr>
        <p:blipFill>
          <a:blip r:embed="rId2"/>
          <a:srcRect t="-58" r="5397" b="196"/>
          <a:stretch/>
        </p:blipFill>
        <p:spPr>
          <a:xfrm>
            <a:off x="817212" y="1320459"/>
            <a:ext cx="5771160" cy="3285293"/>
          </a:xfrm>
          <a:prstGeom prst="rect">
            <a:avLst/>
          </a:prstGeom>
          <a:effectLst>
            <a:outerShdw blurRad="88900">
              <a:srgbClr val="000000">
                <a:alpha val="40000"/>
              </a:srgbClr>
            </a:outerShdw>
          </a:effectLst>
        </p:spPr>
      </p:pic>
      <p:sp>
        <p:nvSpPr>
          <p:cNvPr id="9" name="Rectangle: Rounded Corners 8">
            <a:extLst>
              <a:ext uri="{FF2B5EF4-FFF2-40B4-BE49-F238E27FC236}">
                <a16:creationId xmlns:a16="http://schemas.microsoft.com/office/drawing/2014/main" id="{541F9299-07B7-2BD7-357D-CFFDEEC4CEBC}"/>
              </a:ext>
            </a:extLst>
          </p:cNvPr>
          <p:cNvSpPr/>
          <p:nvPr/>
        </p:nvSpPr>
        <p:spPr>
          <a:xfrm>
            <a:off x="5491568" y="3345300"/>
            <a:ext cx="791361" cy="29975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DE72F0E9-8271-FF2D-DA98-1A2E0250106D}"/>
              </a:ext>
            </a:extLst>
          </p:cNvPr>
          <p:cNvSpPr/>
          <p:nvPr/>
        </p:nvSpPr>
        <p:spPr>
          <a:xfrm>
            <a:off x="6452519" y="3756420"/>
            <a:ext cx="1500993" cy="56257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cs typeface="Arial"/>
              </a:rPr>
              <a:t>Pairwise comparison</a:t>
            </a:r>
            <a:endParaRPr lang="en-US" sz="1000"/>
          </a:p>
        </p:txBody>
      </p:sp>
    </p:spTree>
    <p:extLst>
      <p:ext uri="{BB962C8B-B14F-4D97-AF65-F5344CB8AC3E}">
        <p14:creationId xmlns:p14="http://schemas.microsoft.com/office/powerpoint/2010/main" val="2490523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EBA55-83ED-EA71-4D60-43CC5151BE7C}"/>
              </a:ext>
            </a:extLst>
          </p:cNvPr>
          <p:cNvSpPr>
            <a:spLocks noGrp="1"/>
          </p:cNvSpPr>
          <p:nvPr>
            <p:ph type="title"/>
          </p:nvPr>
        </p:nvSpPr>
        <p:spPr/>
        <p:txBody>
          <a:bodyPr/>
          <a:lstStyle/>
          <a:p>
            <a:r>
              <a:rPr lang="en-GB">
                <a:cs typeface="Arial"/>
              </a:rPr>
              <a:t>We need better definitions</a:t>
            </a:r>
            <a:endParaRPr lang="en-US"/>
          </a:p>
        </p:txBody>
      </p:sp>
      <p:sp>
        <p:nvSpPr>
          <p:cNvPr id="3" name="Content Placeholder 2">
            <a:extLst>
              <a:ext uri="{FF2B5EF4-FFF2-40B4-BE49-F238E27FC236}">
                <a16:creationId xmlns:a16="http://schemas.microsoft.com/office/drawing/2014/main" id="{3030282B-10CB-7D7D-DD5E-0133E1B9C5BF}"/>
              </a:ext>
            </a:extLst>
          </p:cNvPr>
          <p:cNvSpPr>
            <a:spLocks noGrp="1"/>
          </p:cNvSpPr>
          <p:nvPr>
            <p:ph idx="1"/>
          </p:nvPr>
        </p:nvSpPr>
        <p:spPr>
          <a:xfrm>
            <a:off x="1066800" y="1320227"/>
            <a:ext cx="10515600" cy="4695297"/>
          </a:xfrm>
        </p:spPr>
        <p:txBody>
          <a:bodyPr vert="horz" lIns="0" tIns="0" rIns="0" bIns="0" rtlCol="0" anchor="t">
            <a:normAutofit lnSpcReduction="10000"/>
          </a:bodyPr>
          <a:lstStyle/>
          <a:p>
            <a:pPr marL="227965" indent="-227965"/>
            <a:r>
              <a:rPr lang="en-US" sz="2200" dirty="0">
                <a:cs typeface="Arial"/>
              </a:rPr>
              <a:t>Reducing ambiguity</a:t>
            </a:r>
          </a:p>
          <a:p>
            <a:pPr marL="685165" lvl="1" indent="-227965">
              <a:buFont typeface="Courier New" panose="020B0604020202020204" pitchFamily="34" charset="0"/>
              <a:buChar char="o"/>
            </a:pPr>
            <a:r>
              <a:rPr lang="en-US" sz="1650" dirty="0"/>
              <a:t>Traditional narrative statistical analysis plans can contain ambiguities that lead to different interpretations. Analysis Concepts with standardized metadata structure </a:t>
            </a:r>
            <a:r>
              <a:rPr lang="en-US" sz="1650" b="1" i="1" dirty="0">
                <a:solidFill>
                  <a:schemeClr val="accent4"/>
                </a:solidFill>
              </a:rPr>
              <a:t>enforce precision</a:t>
            </a:r>
            <a:r>
              <a:rPr lang="en-US" sz="1650" i="1" dirty="0">
                <a:solidFill>
                  <a:schemeClr val="accent4"/>
                </a:solidFill>
              </a:rPr>
              <a:t> </a:t>
            </a:r>
            <a:r>
              <a:rPr lang="en-US" sz="1650" dirty="0"/>
              <a:t>in specifying analysis settings and assumptions. Analysis Concepts create a structured way to document your statistical approaches, making regulatory review more efficient and reducing queries about your methodology.</a:t>
            </a:r>
            <a:endParaRPr lang="en-US" sz="1650" dirty="0">
              <a:cs typeface="Arial"/>
            </a:endParaRPr>
          </a:p>
          <a:p>
            <a:pPr marL="227965" indent="-227965"/>
            <a:r>
              <a:rPr lang="en-GB" sz="2200" dirty="0">
                <a:cs typeface="Arial"/>
              </a:rPr>
              <a:t>Enabling machine-readable analysis plans – automation</a:t>
            </a:r>
            <a:endParaRPr lang="en-US" dirty="0">
              <a:cs typeface="Arial"/>
            </a:endParaRPr>
          </a:p>
          <a:p>
            <a:pPr marL="685165" lvl="1" indent="-227965">
              <a:buFont typeface="Courier New" panose="020B0604020202020204" pitchFamily="34" charset="0"/>
              <a:buChar char="o"/>
            </a:pPr>
            <a:r>
              <a:rPr lang="en-GB" sz="1650" dirty="0">
                <a:cs typeface="Arial"/>
              </a:rPr>
              <a:t>By structuring your analysis specifications as metadata rather than narrative text, you create </a:t>
            </a:r>
            <a:r>
              <a:rPr lang="en-GB" sz="1650" b="1" i="1" dirty="0">
                <a:solidFill>
                  <a:schemeClr val="accent4"/>
                </a:solidFill>
                <a:latin typeface="Arial"/>
                <a:cs typeface="Arial"/>
              </a:rPr>
              <a:t>machine-readable</a:t>
            </a:r>
            <a:r>
              <a:rPr lang="en-GB" sz="1650" b="1" dirty="0">
                <a:cs typeface="Arial"/>
              </a:rPr>
              <a:t> </a:t>
            </a:r>
            <a:r>
              <a:rPr lang="en-GB" sz="1650" dirty="0">
                <a:cs typeface="Arial"/>
              </a:rPr>
              <a:t>definitions that can directly link to statistical programming code. This reduces transcription errors and allows for automated validation of results against specifications.</a:t>
            </a:r>
          </a:p>
          <a:p>
            <a:pPr marL="227965" indent="-227965"/>
            <a:r>
              <a:rPr lang="en-GB" sz="2200" dirty="0">
                <a:cs typeface="Arial"/>
              </a:rPr>
              <a:t>Supporting traceability</a:t>
            </a:r>
          </a:p>
          <a:p>
            <a:pPr marL="685165" lvl="1" indent="-227965">
              <a:buFont typeface="Courier New" panose="020B0604020202020204" pitchFamily="34" charset="0"/>
              <a:buChar char="o"/>
            </a:pPr>
            <a:r>
              <a:rPr lang="en-GB" sz="1650" dirty="0">
                <a:cs typeface="Arial"/>
              </a:rPr>
              <a:t>Analysis Concepts help maintain </a:t>
            </a:r>
            <a:r>
              <a:rPr lang="en-GB" sz="1650" b="1" i="1" dirty="0">
                <a:solidFill>
                  <a:schemeClr val="accent4"/>
                </a:solidFill>
                <a:latin typeface="Arial"/>
                <a:cs typeface="Arial"/>
              </a:rPr>
              <a:t>clear linkage between protocol objectives, endpoints</a:t>
            </a:r>
            <a:r>
              <a:rPr lang="en-GB" sz="1650" dirty="0">
                <a:cs typeface="Arial"/>
              </a:rPr>
              <a:t>, and the specific analytical methods applied. This creates an audit trail showing how each study objective was addressed through specific statistical approaches.</a:t>
            </a:r>
          </a:p>
          <a:p>
            <a:pPr marL="227965" indent="-227965"/>
            <a:r>
              <a:rPr lang="en-GB" sz="2200" dirty="0">
                <a:cs typeface="Arial"/>
              </a:rPr>
              <a:t>Streamlining collaboration</a:t>
            </a:r>
          </a:p>
          <a:p>
            <a:pPr marL="685165" lvl="1" indent="-227965">
              <a:buFont typeface="Courier New" panose="020B0604020202020204" pitchFamily="34" charset="0"/>
              <a:buChar char="o"/>
            </a:pPr>
            <a:r>
              <a:rPr lang="en-GB" sz="1650" dirty="0">
                <a:cs typeface="Arial"/>
              </a:rPr>
              <a:t>Analysis Concepts provide a </a:t>
            </a:r>
            <a:r>
              <a:rPr lang="en-GB" sz="1650" b="1" i="1" dirty="0">
                <a:solidFill>
                  <a:schemeClr val="accent4"/>
                </a:solidFill>
                <a:latin typeface="Arial"/>
                <a:cs typeface="Arial"/>
              </a:rPr>
              <a:t>common language</a:t>
            </a:r>
            <a:r>
              <a:rPr lang="en-GB" sz="1650" dirty="0">
                <a:cs typeface="Arial"/>
              </a:rPr>
              <a:t> between statisticians, clinicians, data managers, and other stakeholders. The structured format helps non-statisticians understand the planned analyses without needing to interpret complex statistical notation.</a:t>
            </a:r>
          </a:p>
        </p:txBody>
      </p:sp>
      <p:sp>
        <p:nvSpPr>
          <p:cNvPr id="4" name="Slide Number Placeholder 3">
            <a:extLst>
              <a:ext uri="{FF2B5EF4-FFF2-40B4-BE49-F238E27FC236}">
                <a16:creationId xmlns:a16="http://schemas.microsoft.com/office/drawing/2014/main" id="{62B94D86-A18B-4A05-5BD7-62E2EDD5F06D}"/>
              </a:ext>
            </a:extLst>
          </p:cNvPr>
          <p:cNvSpPr>
            <a:spLocks noGrp="1"/>
          </p:cNvSpPr>
          <p:nvPr>
            <p:ph type="sldNum" sz="quarter" idx="12"/>
          </p:nvPr>
        </p:nvSpPr>
        <p:spPr/>
        <p:txBody>
          <a:bodyPr/>
          <a:lstStyle/>
          <a:p>
            <a:fld id="{EB4FF9C4-EEBF-D24D-8A4E-C0B9CCE3F975}" type="slidenum">
              <a:rPr lang="en-US" smtClean="0"/>
              <a:t>15</a:t>
            </a:fld>
            <a:endParaRPr lang="en-US"/>
          </a:p>
        </p:txBody>
      </p:sp>
      <p:sp>
        <p:nvSpPr>
          <p:cNvPr id="6" name="Footer Placeholder 5">
            <a:extLst>
              <a:ext uri="{FF2B5EF4-FFF2-40B4-BE49-F238E27FC236}">
                <a16:creationId xmlns:a16="http://schemas.microsoft.com/office/drawing/2014/main" id="{4EEFFD7E-3F6E-08A4-8A70-35EBB9D39F1F}"/>
              </a:ext>
            </a:extLst>
          </p:cNvPr>
          <p:cNvSpPr>
            <a:spLocks noGrp="1"/>
          </p:cNvSpPr>
          <p:nvPr>
            <p:ph type="ftr" sz="quarter" idx="3"/>
          </p:nvPr>
        </p:nvSpPr>
        <p:spPr>
          <a:xfrm>
            <a:off x="3333509" y="6356351"/>
            <a:ext cx="6234896" cy="365125"/>
          </a:xfrm>
        </p:spPr>
        <p:txBody>
          <a:bodyPr/>
          <a:lstStyle/>
          <a:p>
            <a:r>
              <a:rPr lang="en-US"/>
              <a:t>#ClearDataClearImpact</a:t>
            </a:r>
          </a:p>
        </p:txBody>
      </p:sp>
    </p:spTree>
    <p:extLst>
      <p:ext uri="{BB962C8B-B14F-4D97-AF65-F5344CB8AC3E}">
        <p14:creationId xmlns:p14="http://schemas.microsoft.com/office/powerpoint/2010/main" val="146866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7FCD6-5FAF-146B-E7E9-79F6503E6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80CBC1-F00E-7917-B179-8435897B8199}"/>
              </a:ext>
            </a:extLst>
          </p:cNvPr>
          <p:cNvSpPr>
            <a:spLocks noGrp="1"/>
          </p:cNvSpPr>
          <p:nvPr>
            <p:ph type="title"/>
          </p:nvPr>
        </p:nvSpPr>
        <p:spPr/>
        <p:txBody>
          <a:bodyPr/>
          <a:lstStyle/>
          <a:p>
            <a:r>
              <a:rPr lang="en-GB"/>
              <a:t>Analysis Concepts – scope of CDISC 360i</a:t>
            </a:r>
          </a:p>
        </p:txBody>
      </p:sp>
      <p:sp>
        <p:nvSpPr>
          <p:cNvPr id="4" name="Slide Number Placeholder 3">
            <a:extLst>
              <a:ext uri="{FF2B5EF4-FFF2-40B4-BE49-F238E27FC236}">
                <a16:creationId xmlns:a16="http://schemas.microsoft.com/office/drawing/2014/main" id="{21F39313-B88B-70D2-C2FF-D8B6B08FA45A}"/>
              </a:ext>
            </a:extLst>
          </p:cNvPr>
          <p:cNvSpPr>
            <a:spLocks noGrp="1"/>
          </p:cNvSpPr>
          <p:nvPr>
            <p:ph type="sldNum" sz="quarter" idx="12"/>
          </p:nvPr>
        </p:nvSpPr>
        <p:spPr/>
        <p:txBody>
          <a:bodyPr/>
          <a:lstStyle/>
          <a:p>
            <a:fld id="{EB4FF9C4-EEBF-D24D-8A4E-C0B9CCE3F975}" type="slidenum">
              <a:rPr lang="en-US" smtClean="0"/>
              <a:t>16</a:t>
            </a:fld>
            <a:endParaRPr lang="en-US"/>
          </a:p>
        </p:txBody>
      </p:sp>
      <p:sp>
        <p:nvSpPr>
          <p:cNvPr id="8" name="Footer Placeholder 4">
            <a:extLst>
              <a:ext uri="{FF2B5EF4-FFF2-40B4-BE49-F238E27FC236}">
                <a16:creationId xmlns:a16="http://schemas.microsoft.com/office/drawing/2014/main" id="{21E1D227-3D75-95BB-F9D3-7214BD064E76}"/>
              </a:ext>
            </a:extLst>
          </p:cNvPr>
          <p:cNvSpPr txBox="1">
            <a:spLocks/>
          </p:cNvSpPr>
          <p:nvPr/>
        </p:nvSpPr>
        <p:spPr>
          <a:xfrm>
            <a:off x="951331" y="5693720"/>
            <a:ext cx="3519436" cy="365125"/>
          </a:xfrm>
          <a:prstGeom prst="rect">
            <a:avLst/>
          </a:prstGeom>
        </p:spPr>
        <p:txBody>
          <a:bodyPr vert="horz" lIns="0" tIns="0" rIns="0" bIns="0" rtlCol="0" anchor="ctr"/>
          <a:lstStyle>
            <a:defPPr>
              <a:defRPr lang="en-US"/>
            </a:defPPr>
            <a:lvl1pPr marL="0" algn="ctr" defTabSz="914400" rtl="0" eaLnBrk="1" latinLnBrk="0" hangingPunct="1">
              <a:defRPr sz="8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67" dirty="0"/>
              <a:t>From 360i-Program-Kickoff webinar – 2025-FEB-18 </a:t>
            </a:r>
          </a:p>
        </p:txBody>
      </p:sp>
      <p:pic>
        <p:nvPicPr>
          <p:cNvPr id="3" name="Picture 2">
            <a:extLst>
              <a:ext uri="{FF2B5EF4-FFF2-40B4-BE49-F238E27FC236}">
                <a16:creationId xmlns:a16="http://schemas.microsoft.com/office/drawing/2014/main" id="{9D516C51-DD3E-25FC-0F3E-C6574B37E5D6}"/>
              </a:ext>
            </a:extLst>
          </p:cNvPr>
          <p:cNvPicPr>
            <a:picLocks noChangeAspect="1"/>
          </p:cNvPicPr>
          <p:nvPr/>
        </p:nvPicPr>
        <p:blipFill>
          <a:blip r:embed="rId2"/>
          <a:stretch>
            <a:fillRect/>
          </a:stretch>
        </p:blipFill>
        <p:spPr>
          <a:xfrm>
            <a:off x="1751215" y="1264958"/>
            <a:ext cx="9421091" cy="4328085"/>
          </a:xfrm>
          <a:prstGeom prst="rect">
            <a:avLst/>
          </a:prstGeom>
        </p:spPr>
      </p:pic>
      <p:sp>
        <p:nvSpPr>
          <p:cNvPr id="6" name="Footer Placeholder 5">
            <a:extLst>
              <a:ext uri="{FF2B5EF4-FFF2-40B4-BE49-F238E27FC236}">
                <a16:creationId xmlns:a16="http://schemas.microsoft.com/office/drawing/2014/main" id="{53D5BEDC-3F73-36F8-904C-EB07990A3160}"/>
              </a:ext>
            </a:extLst>
          </p:cNvPr>
          <p:cNvSpPr>
            <a:spLocks noGrp="1"/>
          </p:cNvSpPr>
          <p:nvPr>
            <p:ph type="ftr" sz="quarter" idx="3"/>
          </p:nvPr>
        </p:nvSpPr>
        <p:spPr>
          <a:xfrm>
            <a:off x="3333509" y="6356351"/>
            <a:ext cx="6234896" cy="365125"/>
          </a:xfrm>
        </p:spPr>
        <p:txBody>
          <a:bodyPr/>
          <a:lstStyle/>
          <a:p>
            <a:r>
              <a:rPr lang="en-US"/>
              <a:t>#ClearDataClearImpact</a:t>
            </a:r>
          </a:p>
        </p:txBody>
      </p:sp>
    </p:spTree>
    <p:extLst>
      <p:ext uri="{BB962C8B-B14F-4D97-AF65-F5344CB8AC3E}">
        <p14:creationId xmlns:p14="http://schemas.microsoft.com/office/powerpoint/2010/main" val="506156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409B0-829B-EB11-3FA1-55D09C956D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A4A37D-0128-285C-4146-35A74767AFC1}"/>
              </a:ext>
            </a:extLst>
          </p:cNvPr>
          <p:cNvSpPr>
            <a:spLocks noGrp="1"/>
          </p:cNvSpPr>
          <p:nvPr>
            <p:ph type="title"/>
          </p:nvPr>
        </p:nvSpPr>
        <p:spPr/>
        <p:txBody>
          <a:bodyPr/>
          <a:lstStyle/>
          <a:p>
            <a:r>
              <a:rPr lang="en-GB" dirty="0"/>
              <a:t>Analysis Concepts – generate </a:t>
            </a:r>
            <a:r>
              <a:rPr lang="en-GB" dirty="0" err="1"/>
              <a:t>eSAP</a:t>
            </a:r>
            <a:endParaRPr lang="en-GB" dirty="0"/>
          </a:p>
        </p:txBody>
      </p:sp>
      <p:sp>
        <p:nvSpPr>
          <p:cNvPr id="4" name="Slide Number Placeholder 3">
            <a:extLst>
              <a:ext uri="{FF2B5EF4-FFF2-40B4-BE49-F238E27FC236}">
                <a16:creationId xmlns:a16="http://schemas.microsoft.com/office/drawing/2014/main" id="{EBEB90C1-77A0-3C30-5B48-5BBE79D2526C}"/>
              </a:ext>
            </a:extLst>
          </p:cNvPr>
          <p:cNvSpPr>
            <a:spLocks noGrp="1"/>
          </p:cNvSpPr>
          <p:nvPr>
            <p:ph type="sldNum" sz="quarter" idx="12"/>
          </p:nvPr>
        </p:nvSpPr>
        <p:spPr/>
        <p:txBody>
          <a:bodyPr/>
          <a:lstStyle/>
          <a:p>
            <a:fld id="{EB4FF9C4-EEBF-D24D-8A4E-C0B9CCE3F975}" type="slidenum">
              <a:rPr lang="en-US" smtClean="0"/>
              <a:t>17</a:t>
            </a:fld>
            <a:endParaRPr lang="en-US"/>
          </a:p>
        </p:txBody>
      </p:sp>
      <p:sp>
        <p:nvSpPr>
          <p:cNvPr id="8" name="Footer Placeholder 4">
            <a:extLst>
              <a:ext uri="{FF2B5EF4-FFF2-40B4-BE49-F238E27FC236}">
                <a16:creationId xmlns:a16="http://schemas.microsoft.com/office/drawing/2014/main" id="{20F74C5A-05FB-1B9B-2354-6E9B44CC6E2E}"/>
              </a:ext>
            </a:extLst>
          </p:cNvPr>
          <p:cNvSpPr txBox="1">
            <a:spLocks/>
          </p:cNvSpPr>
          <p:nvPr/>
        </p:nvSpPr>
        <p:spPr>
          <a:xfrm>
            <a:off x="1066799" y="5742800"/>
            <a:ext cx="3519436" cy="365125"/>
          </a:xfrm>
          <a:prstGeom prst="rect">
            <a:avLst/>
          </a:prstGeom>
        </p:spPr>
        <p:txBody>
          <a:bodyPr vert="horz" lIns="0" tIns="0" rIns="0" bIns="0" rtlCol="0" anchor="ctr"/>
          <a:lstStyle>
            <a:defPPr>
              <a:defRPr lang="en-US"/>
            </a:defPPr>
            <a:lvl1pPr marL="0" algn="ctr" defTabSz="914400" rtl="0" eaLnBrk="1" latinLnBrk="0" hangingPunct="1">
              <a:defRPr sz="8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67" dirty="0"/>
              <a:t>From 360i-Program-Kickoff webinar – 2025-FEB-18 </a:t>
            </a:r>
          </a:p>
        </p:txBody>
      </p:sp>
      <p:grpSp>
        <p:nvGrpSpPr>
          <p:cNvPr id="16" name="Group 15">
            <a:extLst>
              <a:ext uri="{FF2B5EF4-FFF2-40B4-BE49-F238E27FC236}">
                <a16:creationId xmlns:a16="http://schemas.microsoft.com/office/drawing/2014/main" id="{BBDC9CA9-6D18-4C46-62DB-C7255038F9C4}"/>
              </a:ext>
            </a:extLst>
          </p:cNvPr>
          <p:cNvGrpSpPr/>
          <p:nvPr/>
        </p:nvGrpSpPr>
        <p:grpSpPr>
          <a:xfrm>
            <a:off x="6774558" y="2072641"/>
            <a:ext cx="539420" cy="961813"/>
            <a:chOff x="5101238" y="1554480"/>
            <a:chExt cx="404565" cy="721360"/>
          </a:xfrm>
        </p:grpSpPr>
        <p:cxnSp>
          <p:nvCxnSpPr>
            <p:cNvPr id="11" name="Straight Arrow Connector 10">
              <a:extLst>
                <a:ext uri="{FF2B5EF4-FFF2-40B4-BE49-F238E27FC236}">
                  <a16:creationId xmlns:a16="http://schemas.microsoft.com/office/drawing/2014/main" id="{41C64327-729D-A6F4-1E0D-B7ABDE81142A}"/>
                </a:ext>
              </a:extLst>
            </p:cNvPr>
            <p:cNvCxnSpPr>
              <a:cxnSpLocks/>
            </p:cNvCxnSpPr>
            <p:nvPr/>
          </p:nvCxnSpPr>
          <p:spPr>
            <a:xfrm>
              <a:off x="5303520" y="1554480"/>
              <a:ext cx="0" cy="721360"/>
            </a:xfrm>
            <a:prstGeom prst="straightConnector1">
              <a:avLst/>
            </a:prstGeom>
            <a:ln w="22225" cap="flat">
              <a:solidFill>
                <a:schemeClr val="accent2">
                  <a:lumMod val="75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4632B06-C133-6DC5-B201-DC9E5F888D4E}"/>
                </a:ext>
              </a:extLst>
            </p:cNvPr>
            <p:cNvSpPr txBox="1"/>
            <p:nvPr/>
          </p:nvSpPr>
          <p:spPr>
            <a:xfrm>
              <a:off x="5101238" y="1727423"/>
              <a:ext cx="404565" cy="349702"/>
            </a:xfrm>
            <a:prstGeom prst="rect">
              <a:avLst/>
            </a:prstGeom>
            <a:solidFill>
              <a:schemeClr val="bg1"/>
            </a:solidFill>
            <a:ln w="12700">
              <a:solidFill>
                <a:schemeClr val="accent3"/>
              </a:solidFill>
            </a:ln>
          </p:spPr>
          <p:txBody>
            <a:bodyPr wrap="square" lIns="48000" tIns="48000" rIns="48000" bIns="48000" rtlCol="0">
              <a:spAutoFit/>
            </a:bodyPr>
            <a:lstStyle/>
            <a:p>
              <a:pPr algn="ctr"/>
              <a:r>
                <a:rPr lang="en-GB" sz="800"/>
                <a:t>Select Analysis Concepts</a:t>
              </a:r>
            </a:p>
          </p:txBody>
        </p:sp>
      </p:grpSp>
      <p:sp>
        <p:nvSpPr>
          <p:cNvPr id="17" name="Rounded Rectangle 16">
            <a:extLst>
              <a:ext uri="{FF2B5EF4-FFF2-40B4-BE49-F238E27FC236}">
                <a16:creationId xmlns:a16="http://schemas.microsoft.com/office/drawing/2014/main" id="{E26546DE-C964-CB1F-4984-B5AE686B2C1D}"/>
              </a:ext>
            </a:extLst>
          </p:cNvPr>
          <p:cNvSpPr/>
          <p:nvPr/>
        </p:nvSpPr>
        <p:spPr>
          <a:xfrm>
            <a:off x="6440210" y="1571413"/>
            <a:ext cx="923636" cy="135467"/>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GB" sz="2400"/>
          </a:p>
        </p:txBody>
      </p:sp>
      <p:pic>
        <p:nvPicPr>
          <p:cNvPr id="3" name="Picture 2">
            <a:extLst>
              <a:ext uri="{FF2B5EF4-FFF2-40B4-BE49-F238E27FC236}">
                <a16:creationId xmlns:a16="http://schemas.microsoft.com/office/drawing/2014/main" id="{6B765EE6-3C4E-C791-C75B-5FFCD7AC83F5}"/>
              </a:ext>
            </a:extLst>
          </p:cNvPr>
          <p:cNvPicPr>
            <a:picLocks noChangeAspect="1"/>
          </p:cNvPicPr>
          <p:nvPr/>
        </p:nvPicPr>
        <p:blipFill>
          <a:blip r:embed="rId3"/>
          <a:stretch>
            <a:fillRect/>
          </a:stretch>
        </p:blipFill>
        <p:spPr>
          <a:xfrm>
            <a:off x="2801643" y="1086949"/>
            <a:ext cx="6561620" cy="4684105"/>
          </a:xfrm>
          <a:prstGeom prst="rect">
            <a:avLst/>
          </a:prstGeom>
        </p:spPr>
      </p:pic>
      <p:sp>
        <p:nvSpPr>
          <p:cNvPr id="12" name="Rounded Rectangle 11">
            <a:extLst>
              <a:ext uri="{FF2B5EF4-FFF2-40B4-BE49-F238E27FC236}">
                <a16:creationId xmlns:a16="http://schemas.microsoft.com/office/drawing/2014/main" id="{946CE342-4211-9736-96F1-EB977460000C}"/>
              </a:ext>
            </a:extLst>
          </p:cNvPr>
          <p:cNvSpPr/>
          <p:nvPr/>
        </p:nvSpPr>
        <p:spPr>
          <a:xfrm>
            <a:off x="4936530" y="2370667"/>
            <a:ext cx="923636" cy="135467"/>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GB" sz="2400"/>
          </a:p>
        </p:txBody>
      </p:sp>
      <p:grpSp>
        <p:nvGrpSpPr>
          <p:cNvPr id="6" name="Group 5">
            <a:extLst>
              <a:ext uri="{FF2B5EF4-FFF2-40B4-BE49-F238E27FC236}">
                <a16:creationId xmlns:a16="http://schemas.microsoft.com/office/drawing/2014/main" id="{0616B5B2-4FDF-D177-5E61-59C305F94C61}"/>
              </a:ext>
            </a:extLst>
          </p:cNvPr>
          <p:cNvGrpSpPr/>
          <p:nvPr/>
        </p:nvGrpSpPr>
        <p:grpSpPr>
          <a:xfrm>
            <a:off x="5911538" y="2979376"/>
            <a:ext cx="539420" cy="961813"/>
            <a:chOff x="5101238" y="1554480"/>
            <a:chExt cx="404565" cy="721360"/>
          </a:xfrm>
        </p:grpSpPr>
        <p:cxnSp>
          <p:nvCxnSpPr>
            <p:cNvPr id="7" name="Straight Arrow Connector 6">
              <a:extLst>
                <a:ext uri="{FF2B5EF4-FFF2-40B4-BE49-F238E27FC236}">
                  <a16:creationId xmlns:a16="http://schemas.microsoft.com/office/drawing/2014/main" id="{4530721F-24C3-6D0A-644E-6EB392DD2436}"/>
                </a:ext>
              </a:extLst>
            </p:cNvPr>
            <p:cNvCxnSpPr>
              <a:cxnSpLocks/>
            </p:cNvCxnSpPr>
            <p:nvPr/>
          </p:nvCxnSpPr>
          <p:spPr>
            <a:xfrm>
              <a:off x="5303520" y="1554480"/>
              <a:ext cx="0" cy="721360"/>
            </a:xfrm>
            <a:prstGeom prst="straightConnector1">
              <a:avLst/>
            </a:prstGeom>
            <a:ln w="22225" cap="flat">
              <a:solidFill>
                <a:schemeClr val="accent2">
                  <a:lumMod val="75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13A17AF-DECA-256C-76A7-C21883DF25C4}"/>
                </a:ext>
              </a:extLst>
            </p:cNvPr>
            <p:cNvSpPr txBox="1"/>
            <p:nvPr/>
          </p:nvSpPr>
          <p:spPr>
            <a:xfrm>
              <a:off x="5101238" y="1727423"/>
              <a:ext cx="404565" cy="349702"/>
            </a:xfrm>
            <a:prstGeom prst="rect">
              <a:avLst/>
            </a:prstGeom>
            <a:solidFill>
              <a:schemeClr val="bg1"/>
            </a:solidFill>
            <a:ln w="12700">
              <a:solidFill>
                <a:schemeClr val="accent3"/>
              </a:solidFill>
            </a:ln>
          </p:spPr>
          <p:txBody>
            <a:bodyPr wrap="square" lIns="48000" tIns="48000" rIns="48000" bIns="48000" rtlCol="0">
              <a:spAutoFit/>
            </a:bodyPr>
            <a:lstStyle/>
            <a:p>
              <a:pPr algn="ctr"/>
              <a:r>
                <a:rPr lang="en-GB" sz="800"/>
                <a:t>Select Analysis Concepts</a:t>
              </a:r>
            </a:p>
          </p:txBody>
        </p:sp>
      </p:grpSp>
      <p:sp>
        <p:nvSpPr>
          <p:cNvPr id="13" name="Rounded Rectangle 12">
            <a:extLst>
              <a:ext uri="{FF2B5EF4-FFF2-40B4-BE49-F238E27FC236}">
                <a16:creationId xmlns:a16="http://schemas.microsoft.com/office/drawing/2014/main" id="{BB723302-E961-D73B-12FE-9DA67564568F}"/>
              </a:ext>
            </a:extLst>
          </p:cNvPr>
          <p:cNvSpPr/>
          <p:nvPr/>
        </p:nvSpPr>
        <p:spPr>
          <a:xfrm>
            <a:off x="6720667" y="3582853"/>
            <a:ext cx="923636" cy="135467"/>
          </a:xfrm>
          <a:prstGeom prst="roundRect">
            <a:avLst/>
          </a:prstGeom>
          <a:solidFill>
            <a:schemeClr val="bg1"/>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GB" sz="1067">
                <a:solidFill>
                  <a:schemeClr val="accent1"/>
                </a:solidFill>
              </a:rPr>
              <a:t>Analysis</a:t>
            </a:r>
            <a:endParaRPr lang="en-GB" sz="1200">
              <a:solidFill>
                <a:schemeClr val="accent1"/>
              </a:solidFill>
            </a:endParaRPr>
          </a:p>
        </p:txBody>
      </p:sp>
      <p:sp>
        <p:nvSpPr>
          <p:cNvPr id="14" name="TextBox 13">
            <a:extLst>
              <a:ext uri="{FF2B5EF4-FFF2-40B4-BE49-F238E27FC236}">
                <a16:creationId xmlns:a16="http://schemas.microsoft.com/office/drawing/2014/main" id="{D90BBD50-F116-DD4F-8C57-C7C2F11DBAB4}"/>
              </a:ext>
            </a:extLst>
          </p:cNvPr>
          <p:cNvSpPr txBox="1"/>
          <p:nvPr/>
        </p:nvSpPr>
        <p:spPr>
          <a:xfrm>
            <a:off x="7874677" y="4971627"/>
            <a:ext cx="1189111" cy="461665"/>
          </a:xfrm>
          <a:prstGeom prst="rect">
            <a:avLst/>
          </a:prstGeom>
          <a:solidFill>
            <a:schemeClr val="bg1"/>
          </a:solidFill>
          <a:ln>
            <a:solidFill>
              <a:schemeClr val="accent3"/>
            </a:solidFill>
          </a:ln>
        </p:spPr>
        <p:txBody>
          <a:bodyPr wrap="square" lIns="91440" tIns="45720" rIns="91440" bIns="45720" rtlCol="0" anchor="t">
            <a:spAutoFit/>
          </a:bodyPr>
          <a:lstStyle/>
          <a:p>
            <a:pPr algn="ctr"/>
            <a:r>
              <a:rPr lang="en-GB" sz="2400" err="1"/>
              <a:t>eSAP</a:t>
            </a:r>
            <a:r>
              <a:rPr lang="en-GB" sz="2400"/>
              <a:t>?</a:t>
            </a:r>
            <a:endParaRPr lang="en-GB" sz="2400">
              <a:cs typeface="Arial"/>
            </a:endParaRPr>
          </a:p>
        </p:txBody>
      </p:sp>
      <p:sp>
        <p:nvSpPr>
          <p:cNvPr id="9" name="Footer Placeholder 5">
            <a:extLst>
              <a:ext uri="{FF2B5EF4-FFF2-40B4-BE49-F238E27FC236}">
                <a16:creationId xmlns:a16="http://schemas.microsoft.com/office/drawing/2014/main" id="{05893104-458A-3B36-21AF-BC2689030C41}"/>
              </a:ext>
            </a:extLst>
          </p:cNvPr>
          <p:cNvSpPr>
            <a:spLocks noGrp="1"/>
          </p:cNvSpPr>
          <p:nvPr>
            <p:ph type="ftr" sz="quarter" idx="3"/>
          </p:nvPr>
        </p:nvSpPr>
        <p:spPr>
          <a:xfrm>
            <a:off x="3333509" y="6356351"/>
            <a:ext cx="6234896" cy="365125"/>
          </a:xfrm>
        </p:spPr>
        <p:txBody>
          <a:bodyPr/>
          <a:lstStyle/>
          <a:p>
            <a:r>
              <a:rPr lang="en-US"/>
              <a:t>#ClearDataClearImpact</a:t>
            </a:r>
          </a:p>
        </p:txBody>
      </p:sp>
    </p:spTree>
    <p:extLst>
      <p:ext uri="{BB962C8B-B14F-4D97-AF65-F5344CB8AC3E}">
        <p14:creationId xmlns:p14="http://schemas.microsoft.com/office/powerpoint/2010/main" val="213274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FE507-6D94-29F2-3EE1-98F593E0F7CA}"/>
              </a:ext>
            </a:extLst>
          </p:cNvPr>
          <p:cNvSpPr>
            <a:spLocks noGrp="1"/>
          </p:cNvSpPr>
          <p:nvPr>
            <p:ph type="title"/>
          </p:nvPr>
        </p:nvSpPr>
        <p:spPr/>
        <p:txBody>
          <a:bodyPr/>
          <a:lstStyle/>
          <a:p>
            <a:r>
              <a:rPr lang="en-GB"/>
              <a:t>Analysis Concepts – use for downstream automation</a:t>
            </a:r>
          </a:p>
        </p:txBody>
      </p:sp>
      <p:sp>
        <p:nvSpPr>
          <p:cNvPr id="4" name="Slide Number Placeholder 3">
            <a:extLst>
              <a:ext uri="{FF2B5EF4-FFF2-40B4-BE49-F238E27FC236}">
                <a16:creationId xmlns:a16="http://schemas.microsoft.com/office/drawing/2014/main" id="{FA892289-CAF9-B002-EF82-E6DF74E9060C}"/>
              </a:ext>
            </a:extLst>
          </p:cNvPr>
          <p:cNvSpPr>
            <a:spLocks noGrp="1"/>
          </p:cNvSpPr>
          <p:nvPr>
            <p:ph type="sldNum" sz="quarter" idx="12"/>
          </p:nvPr>
        </p:nvSpPr>
        <p:spPr/>
        <p:txBody>
          <a:bodyPr/>
          <a:lstStyle/>
          <a:p>
            <a:fld id="{EB4FF9C4-EEBF-D24D-8A4E-C0B9CCE3F975}" type="slidenum">
              <a:rPr lang="en-US" smtClean="0"/>
              <a:t>18</a:t>
            </a:fld>
            <a:endParaRPr lang="en-US"/>
          </a:p>
        </p:txBody>
      </p:sp>
      <p:pic>
        <p:nvPicPr>
          <p:cNvPr id="9" name="Picture 8">
            <a:extLst>
              <a:ext uri="{FF2B5EF4-FFF2-40B4-BE49-F238E27FC236}">
                <a16:creationId xmlns:a16="http://schemas.microsoft.com/office/drawing/2014/main" id="{4DE4BCD4-7582-D475-55EF-5009A19F043B}"/>
              </a:ext>
            </a:extLst>
          </p:cNvPr>
          <p:cNvPicPr>
            <a:picLocks noChangeAspect="1"/>
          </p:cNvPicPr>
          <p:nvPr/>
        </p:nvPicPr>
        <p:blipFill>
          <a:blip r:embed="rId2"/>
          <a:stretch>
            <a:fillRect/>
          </a:stretch>
        </p:blipFill>
        <p:spPr>
          <a:xfrm>
            <a:off x="2042286" y="932637"/>
            <a:ext cx="8564628" cy="5126208"/>
          </a:xfrm>
          <a:prstGeom prst="rect">
            <a:avLst/>
          </a:prstGeom>
        </p:spPr>
      </p:pic>
      <p:sp>
        <p:nvSpPr>
          <p:cNvPr id="8" name="Footer Placeholder 4">
            <a:extLst>
              <a:ext uri="{FF2B5EF4-FFF2-40B4-BE49-F238E27FC236}">
                <a16:creationId xmlns:a16="http://schemas.microsoft.com/office/drawing/2014/main" id="{FD5A4D1C-754B-F806-0616-32975F13D804}"/>
              </a:ext>
            </a:extLst>
          </p:cNvPr>
          <p:cNvSpPr txBox="1">
            <a:spLocks/>
          </p:cNvSpPr>
          <p:nvPr/>
        </p:nvSpPr>
        <p:spPr>
          <a:xfrm>
            <a:off x="1066799" y="5742800"/>
            <a:ext cx="3519436" cy="365125"/>
          </a:xfrm>
          <a:prstGeom prst="rect">
            <a:avLst/>
          </a:prstGeom>
        </p:spPr>
        <p:txBody>
          <a:bodyPr vert="horz" lIns="0" tIns="0" rIns="0" bIns="0" rtlCol="0" anchor="ctr"/>
          <a:lstStyle>
            <a:defPPr>
              <a:defRPr lang="en-US"/>
            </a:defPPr>
            <a:lvl1pPr marL="0" algn="ctr" defTabSz="914400" rtl="0" eaLnBrk="1" latinLnBrk="0" hangingPunct="1">
              <a:defRPr sz="8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67" dirty="0"/>
              <a:t>From 360i-Program-Kickoff webinar – 2025-FEB-18 </a:t>
            </a:r>
          </a:p>
        </p:txBody>
      </p:sp>
      <p:grpSp>
        <p:nvGrpSpPr>
          <p:cNvPr id="16" name="Group 15">
            <a:extLst>
              <a:ext uri="{FF2B5EF4-FFF2-40B4-BE49-F238E27FC236}">
                <a16:creationId xmlns:a16="http://schemas.microsoft.com/office/drawing/2014/main" id="{DE3DE019-F8E2-4EB7-F93E-942743FA8A85}"/>
              </a:ext>
            </a:extLst>
          </p:cNvPr>
          <p:cNvGrpSpPr/>
          <p:nvPr/>
        </p:nvGrpSpPr>
        <p:grpSpPr>
          <a:xfrm>
            <a:off x="6774558" y="2072641"/>
            <a:ext cx="539420" cy="961813"/>
            <a:chOff x="5101238" y="1554480"/>
            <a:chExt cx="404565" cy="721360"/>
          </a:xfrm>
        </p:grpSpPr>
        <p:cxnSp>
          <p:nvCxnSpPr>
            <p:cNvPr id="11" name="Straight Arrow Connector 10">
              <a:extLst>
                <a:ext uri="{FF2B5EF4-FFF2-40B4-BE49-F238E27FC236}">
                  <a16:creationId xmlns:a16="http://schemas.microsoft.com/office/drawing/2014/main" id="{E97E25DA-B42B-1667-7A3F-B5814C02BDD1}"/>
                </a:ext>
              </a:extLst>
            </p:cNvPr>
            <p:cNvCxnSpPr>
              <a:cxnSpLocks/>
            </p:cNvCxnSpPr>
            <p:nvPr/>
          </p:nvCxnSpPr>
          <p:spPr>
            <a:xfrm>
              <a:off x="5303520" y="1554480"/>
              <a:ext cx="0" cy="721360"/>
            </a:xfrm>
            <a:prstGeom prst="straightConnector1">
              <a:avLst/>
            </a:prstGeom>
            <a:ln w="22225" cap="flat">
              <a:solidFill>
                <a:schemeClr val="accent2">
                  <a:lumMod val="75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5A7B54-4EF5-B044-D1EE-38E32C80C4D2}"/>
                </a:ext>
              </a:extLst>
            </p:cNvPr>
            <p:cNvSpPr txBox="1"/>
            <p:nvPr/>
          </p:nvSpPr>
          <p:spPr>
            <a:xfrm>
              <a:off x="5101238" y="1727423"/>
              <a:ext cx="404565" cy="349702"/>
            </a:xfrm>
            <a:prstGeom prst="rect">
              <a:avLst/>
            </a:prstGeom>
            <a:solidFill>
              <a:schemeClr val="bg1"/>
            </a:solidFill>
            <a:ln w="12700">
              <a:solidFill>
                <a:schemeClr val="accent3"/>
              </a:solidFill>
            </a:ln>
          </p:spPr>
          <p:txBody>
            <a:bodyPr wrap="square" lIns="48000" tIns="48000" rIns="48000" bIns="48000" rtlCol="0">
              <a:spAutoFit/>
            </a:bodyPr>
            <a:lstStyle/>
            <a:p>
              <a:pPr algn="ctr"/>
              <a:r>
                <a:rPr lang="en-GB" sz="800"/>
                <a:t>Select Analysis Concepts</a:t>
              </a:r>
            </a:p>
          </p:txBody>
        </p:sp>
      </p:grpSp>
      <p:sp>
        <p:nvSpPr>
          <p:cNvPr id="17" name="Rounded Rectangle 16">
            <a:extLst>
              <a:ext uri="{FF2B5EF4-FFF2-40B4-BE49-F238E27FC236}">
                <a16:creationId xmlns:a16="http://schemas.microsoft.com/office/drawing/2014/main" id="{D4D0937B-48DE-A148-85AC-AD51595D9B1F}"/>
              </a:ext>
            </a:extLst>
          </p:cNvPr>
          <p:cNvSpPr/>
          <p:nvPr/>
        </p:nvSpPr>
        <p:spPr>
          <a:xfrm>
            <a:off x="6440210" y="1571413"/>
            <a:ext cx="923636" cy="135467"/>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GB" sz="2400"/>
          </a:p>
        </p:txBody>
      </p:sp>
      <p:sp>
        <p:nvSpPr>
          <p:cNvPr id="18" name="Rounded Rectangle 17">
            <a:extLst>
              <a:ext uri="{FF2B5EF4-FFF2-40B4-BE49-F238E27FC236}">
                <a16:creationId xmlns:a16="http://schemas.microsoft.com/office/drawing/2014/main" id="{A57C0AAA-2541-AA5C-D6EA-DC3CFD77F03A}"/>
              </a:ext>
            </a:extLst>
          </p:cNvPr>
          <p:cNvSpPr/>
          <p:nvPr/>
        </p:nvSpPr>
        <p:spPr>
          <a:xfrm>
            <a:off x="6071651" y="4614382"/>
            <a:ext cx="1663491" cy="1128417"/>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GB" sz="2400"/>
          </a:p>
        </p:txBody>
      </p:sp>
      <p:sp>
        <p:nvSpPr>
          <p:cNvPr id="3" name="Footer Placeholder 5">
            <a:extLst>
              <a:ext uri="{FF2B5EF4-FFF2-40B4-BE49-F238E27FC236}">
                <a16:creationId xmlns:a16="http://schemas.microsoft.com/office/drawing/2014/main" id="{3D2632D1-EB0B-BD27-5CBE-65F2F70BB4B6}"/>
              </a:ext>
            </a:extLst>
          </p:cNvPr>
          <p:cNvSpPr>
            <a:spLocks noGrp="1"/>
          </p:cNvSpPr>
          <p:nvPr>
            <p:ph type="ftr" sz="quarter" idx="3"/>
          </p:nvPr>
        </p:nvSpPr>
        <p:spPr>
          <a:xfrm>
            <a:off x="3333509" y="6356351"/>
            <a:ext cx="6234896" cy="365125"/>
          </a:xfrm>
        </p:spPr>
        <p:txBody>
          <a:bodyPr/>
          <a:lstStyle/>
          <a:p>
            <a:r>
              <a:rPr lang="en-US"/>
              <a:t>#ClearDataClearImpact</a:t>
            </a:r>
          </a:p>
        </p:txBody>
      </p:sp>
    </p:spTree>
    <p:extLst>
      <p:ext uri="{BB962C8B-B14F-4D97-AF65-F5344CB8AC3E}">
        <p14:creationId xmlns:p14="http://schemas.microsoft.com/office/powerpoint/2010/main" val="293871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ABA9-280F-7FEB-28A0-3D0EB149AFDD}"/>
              </a:ext>
            </a:extLst>
          </p:cNvPr>
          <p:cNvSpPr>
            <a:spLocks noGrp="1"/>
          </p:cNvSpPr>
          <p:nvPr>
            <p:ph type="title"/>
          </p:nvPr>
        </p:nvSpPr>
        <p:spPr/>
        <p:txBody>
          <a:bodyPr/>
          <a:lstStyle/>
          <a:p>
            <a:r>
              <a:rPr lang="en-US">
                <a:cs typeface="Arial"/>
              </a:rPr>
              <a:t>AC – the missing link between USDM and ARS</a:t>
            </a:r>
            <a:endParaRPr lang="en-US"/>
          </a:p>
        </p:txBody>
      </p:sp>
      <p:pic>
        <p:nvPicPr>
          <p:cNvPr id="6" name="Content Placeholder 5">
            <a:extLst>
              <a:ext uri="{FF2B5EF4-FFF2-40B4-BE49-F238E27FC236}">
                <a16:creationId xmlns:a16="http://schemas.microsoft.com/office/drawing/2014/main" id="{3FCFAFD7-E31A-8C7A-2025-64B0423C3B72}"/>
              </a:ext>
            </a:extLst>
          </p:cNvPr>
          <p:cNvPicPr>
            <a:picLocks noGrp="1" noChangeAspect="1"/>
          </p:cNvPicPr>
          <p:nvPr>
            <p:ph idx="1"/>
          </p:nvPr>
        </p:nvPicPr>
        <p:blipFill>
          <a:blip r:embed="rId2"/>
          <a:stretch>
            <a:fillRect/>
          </a:stretch>
        </p:blipFill>
        <p:spPr>
          <a:xfrm>
            <a:off x="2615241" y="1299480"/>
            <a:ext cx="7720642" cy="5002162"/>
          </a:xfrm>
        </p:spPr>
      </p:pic>
      <p:sp>
        <p:nvSpPr>
          <p:cNvPr id="4" name="Slide Number Placeholder 3">
            <a:extLst>
              <a:ext uri="{FF2B5EF4-FFF2-40B4-BE49-F238E27FC236}">
                <a16:creationId xmlns:a16="http://schemas.microsoft.com/office/drawing/2014/main" id="{24135FCC-0B41-15AC-628C-196774771511}"/>
              </a:ext>
            </a:extLst>
          </p:cNvPr>
          <p:cNvSpPr>
            <a:spLocks noGrp="1"/>
          </p:cNvSpPr>
          <p:nvPr>
            <p:ph type="sldNum" sz="quarter" idx="12"/>
          </p:nvPr>
        </p:nvSpPr>
        <p:spPr/>
        <p:txBody>
          <a:bodyPr/>
          <a:lstStyle/>
          <a:p>
            <a:fld id="{EB4FF9C4-EEBF-D24D-8A4E-C0B9CCE3F975}" type="slidenum">
              <a:rPr lang="en-US" smtClean="0"/>
              <a:t>19</a:t>
            </a:fld>
            <a:endParaRPr lang="en-US"/>
          </a:p>
        </p:txBody>
      </p:sp>
      <p:pic>
        <p:nvPicPr>
          <p:cNvPr id="7" name="Picture 6" descr="A diagram of a network&#10;&#10;AI-generated content may be incorrect.">
            <a:extLst>
              <a:ext uri="{FF2B5EF4-FFF2-40B4-BE49-F238E27FC236}">
                <a16:creationId xmlns:a16="http://schemas.microsoft.com/office/drawing/2014/main" id="{7459CC3E-A9C7-42F4-2D37-75288E1DF295}"/>
              </a:ext>
            </a:extLst>
          </p:cNvPr>
          <p:cNvPicPr>
            <a:picLocks noChangeAspect="1"/>
          </p:cNvPicPr>
          <p:nvPr/>
        </p:nvPicPr>
        <p:blipFill>
          <a:blip r:embed="rId3">
            <a:alphaModFix amt="95000"/>
          </a:blip>
          <a:stretch>
            <a:fillRect/>
          </a:stretch>
        </p:blipFill>
        <p:spPr>
          <a:xfrm>
            <a:off x="2596385" y="1304440"/>
            <a:ext cx="7722484" cy="4998204"/>
          </a:xfrm>
          <a:prstGeom prst="rect">
            <a:avLst/>
          </a:prstGeom>
        </p:spPr>
      </p:pic>
      <p:sp>
        <p:nvSpPr>
          <p:cNvPr id="3" name="Footer Placeholder 5">
            <a:extLst>
              <a:ext uri="{FF2B5EF4-FFF2-40B4-BE49-F238E27FC236}">
                <a16:creationId xmlns:a16="http://schemas.microsoft.com/office/drawing/2014/main" id="{19CE842C-93EA-25CF-22D9-3D14076C5408}"/>
              </a:ext>
            </a:extLst>
          </p:cNvPr>
          <p:cNvSpPr>
            <a:spLocks noGrp="1"/>
          </p:cNvSpPr>
          <p:nvPr>
            <p:ph type="ftr" sz="quarter" idx="3"/>
          </p:nvPr>
        </p:nvSpPr>
        <p:spPr>
          <a:xfrm>
            <a:off x="3333509" y="6356351"/>
            <a:ext cx="6234896" cy="365125"/>
          </a:xfrm>
        </p:spPr>
        <p:txBody>
          <a:bodyPr/>
          <a:lstStyle/>
          <a:p>
            <a:r>
              <a:rPr lang="en-US"/>
              <a:t>#ClearDataClearImpact</a:t>
            </a:r>
          </a:p>
        </p:txBody>
      </p:sp>
    </p:spTree>
    <p:extLst>
      <p:ext uri="{BB962C8B-B14F-4D97-AF65-F5344CB8AC3E}">
        <p14:creationId xmlns:p14="http://schemas.microsoft.com/office/powerpoint/2010/main" val="401977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996E2-6A29-8DF2-5DF9-827B369B03E4}"/>
              </a:ext>
            </a:extLst>
          </p:cNvPr>
          <p:cNvSpPr>
            <a:spLocks noGrp="1"/>
          </p:cNvSpPr>
          <p:nvPr>
            <p:ph type="ctrTitle"/>
          </p:nvPr>
        </p:nvSpPr>
        <p:spPr/>
        <p:txBody>
          <a:bodyPr/>
          <a:lstStyle/>
          <a:p>
            <a:r>
              <a:rPr lang="en-US"/>
              <a:t>Analysis Concepts definition </a:t>
            </a:r>
            <a:br>
              <a:rPr lang="en-US"/>
            </a:br>
            <a:r>
              <a:rPr lang="en-US" sz="2667"/>
              <a:t>– Initial perspectives from the CDISC working group</a:t>
            </a:r>
            <a:endParaRPr lang="en-US"/>
          </a:p>
        </p:txBody>
      </p:sp>
      <p:sp>
        <p:nvSpPr>
          <p:cNvPr id="3" name="Subtitle 2">
            <a:extLst>
              <a:ext uri="{FF2B5EF4-FFF2-40B4-BE49-F238E27FC236}">
                <a16:creationId xmlns:a16="http://schemas.microsoft.com/office/drawing/2014/main" id="{D980BDFC-5994-CF85-584F-C7363A760E22}"/>
              </a:ext>
            </a:extLst>
          </p:cNvPr>
          <p:cNvSpPr>
            <a:spLocks noGrp="1"/>
          </p:cNvSpPr>
          <p:nvPr>
            <p:ph type="subTitle" idx="1"/>
          </p:nvPr>
        </p:nvSpPr>
        <p:spPr/>
        <p:txBody>
          <a:bodyPr/>
          <a:lstStyle/>
          <a:p>
            <a:r>
              <a:rPr lang="en-US"/>
              <a:t>Kirsten Walther </a:t>
            </a:r>
            <a:r>
              <a:rPr lang="en-US" err="1"/>
              <a:t>Langendorf</a:t>
            </a:r>
            <a:r>
              <a:rPr lang="en-US"/>
              <a:t> / Partner at data4knowledge</a:t>
            </a:r>
          </a:p>
          <a:p>
            <a:r>
              <a:rPr lang="en-US"/>
              <a:t>15-MAY-2025</a:t>
            </a:r>
          </a:p>
        </p:txBody>
      </p:sp>
    </p:spTree>
    <p:extLst>
      <p:ext uri="{BB962C8B-B14F-4D97-AF65-F5344CB8AC3E}">
        <p14:creationId xmlns:p14="http://schemas.microsoft.com/office/powerpoint/2010/main" val="1215472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F13CB-17C5-EB4A-9295-BD64097E7816}"/>
              </a:ext>
            </a:extLst>
          </p:cNvPr>
          <p:cNvSpPr>
            <a:spLocks noGrp="1"/>
          </p:cNvSpPr>
          <p:nvPr>
            <p:ph type="title"/>
          </p:nvPr>
        </p:nvSpPr>
        <p:spPr/>
        <p:txBody>
          <a:bodyPr/>
          <a:lstStyle/>
          <a:p>
            <a:r>
              <a:rPr lang="en-US"/>
              <a:t>Status and considerations on Analysis Concepts use case and modelling</a:t>
            </a:r>
          </a:p>
        </p:txBody>
      </p:sp>
    </p:spTree>
    <p:extLst>
      <p:ext uri="{BB962C8B-B14F-4D97-AF65-F5344CB8AC3E}">
        <p14:creationId xmlns:p14="http://schemas.microsoft.com/office/powerpoint/2010/main" val="3474074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4EFEC-C5EA-7DCC-76E1-9754044FFD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B3BD82-0F39-765F-A0B9-58948331DC96}"/>
              </a:ext>
            </a:extLst>
          </p:cNvPr>
          <p:cNvSpPr>
            <a:spLocks noGrp="1"/>
          </p:cNvSpPr>
          <p:nvPr>
            <p:ph type="title"/>
          </p:nvPr>
        </p:nvSpPr>
        <p:spPr/>
        <p:txBody>
          <a:bodyPr/>
          <a:lstStyle/>
          <a:p>
            <a:r>
              <a:rPr lang="en-US">
                <a:cs typeface="Arial"/>
              </a:rPr>
              <a:t>Use cases</a:t>
            </a:r>
            <a:endParaRPr lang="en-US"/>
          </a:p>
        </p:txBody>
      </p:sp>
      <p:sp>
        <p:nvSpPr>
          <p:cNvPr id="3" name="Content Placeholder 2">
            <a:extLst>
              <a:ext uri="{FF2B5EF4-FFF2-40B4-BE49-F238E27FC236}">
                <a16:creationId xmlns:a16="http://schemas.microsoft.com/office/drawing/2014/main" id="{DBC9DC3F-1C80-7F98-786C-758BE624880F}"/>
              </a:ext>
            </a:extLst>
          </p:cNvPr>
          <p:cNvSpPr>
            <a:spLocks noGrp="1"/>
          </p:cNvSpPr>
          <p:nvPr>
            <p:ph idx="1"/>
          </p:nvPr>
        </p:nvSpPr>
        <p:spPr/>
        <p:txBody>
          <a:bodyPr vert="horz" lIns="0" tIns="0" rIns="0" bIns="0" rtlCol="0" anchor="t">
            <a:normAutofit/>
          </a:bodyPr>
          <a:lstStyle/>
          <a:p>
            <a:pPr marL="227965" indent="-227965"/>
            <a:r>
              <a:rPr lang="en-US">
                <a:ea typeface="+mn-lt"/>
                <a:cs typeface="+mn-lt"/>
              </a:rPr>
              <a:t>as a statistician, I can define the nuances of my analyses so that a human or AI programmer can accurately implement the analyses</a:t>
            </a:r>
          </a:p>
          <a:p>
            <a:pPr marL="227965" indent="-227965"/>
            <a:r>
              <a:rPr lang="en-US">
                <a:ea typeface="+mn-lt"/>
                <a:cs typeface="+mn-lt"/>
              </a:rPr>
              <a:t>as a statistician, I can search for and reuse Analysis Methods</a:t>
            </a:r>
            <a:endParaRPr lang="en-US">
              <a:cs typeface="Arial"/>
            </a:endParaRPr>
          </a:p>
          <a:p>
            <a:pPr marL="227965" indent="-227965"/>
            <a:r>
              <a:rPr lang="en-US">
                <a:ea typeface="+mn-lt"/>
                <a:cs typeface="+mn-lt"/>
              </a:rPr>
              <a:t>as a statistician, I can connect methods that have different implementations, different implementation contexts</a:t>
            </a:r>
            <a:endParaRPr lang="en-US"/>
          </a:p>
          <a:p>
            <a:pPr marL="227965" indent="-227965"/>
            <a:r>
              <a:rPr lang="en-US">
                <a:ea typeface="+mn-lt"/>
                <a:cs typeface="+mn-lt"/>
              </a:rPr>
              <a:t>as an academic, I can publish structured analysis design to journals</a:t>
            </a:r>
            <a:endParaRPr lang="en-US"/>
          </a:p>
          <a:p>
            <a:pPr marL="227965" indent="-227965"/>
            <a:r>
              <a:rPr lang="en-US">
                <a:ea typeface="+mn-lt"/>
                <a:cs typeface="+mn-lt"/>
              </a:rPr>
              <a:t>as a programmer, I can understand the impact analysis of changes to SAP</a:t>
            </a:r>
            <a:endParaRPr lang="en-US"/>
          </a:p>
          <a:p>
            <a:pPr marL="227965" indent="-227965"/>
            <a:r>
              <a:rPr lang="en-US">
                <a:cs typeface="Arial"/>
              </a:rPr>
              <a:t>as a regulatory reviewer, I can understand unambiguously what analysis was done</a:t>
            </a:r>
          </a:p>
          <a:p>
            <a:pPr marL="227965" indent="-227965"/>
            <a:r>
              <a:rPr lang="en-US">
                <a:cs typeface="Arial"/>
              </a:rPr>
              <a:t>as a statistician, I can trace from the analysis conducted to the data point which contributed to the analysis </a:t>
            </a:r>
          </a:p>
          <a:p>
            <a:pPr marL="227965" indent="-227965"/>
            <a:endParaRPr lang="en-US">
              <a:cs typeface="Arial"/>
            </a:endParaRPr>
          </a:p>
        </p:txBody>
      </p:sp>
      <p:sp>
        <p:nvSpPr>
          <p:cNvPr id="4" name="Slide Number Placeholder 3">
            <a:extLst>
              <a:ext uri="{FF2B5EF4-FFF2-40B4-BE49-F238E27FC236}">
                <a16:creationId xmlns:a16="http://schemas.microsoft.com/office/drawing/2014/main" id="{6C349DEA-87A5-7FF1-D84C-28CC97ECC340}"/>
              </a:ext>
            </a:extLst>
          </p:cNvPr>
          <p:cNvSpPr>
            <a:spLocks noGrp="1"/>
          </p:cNvSpPr>
          <p:nvPr>
            <p:ph type="sldNum" sz="quarter" idx="12"/>
          </p:nvPr>
        </p:nvSpPr>
        <p:spPr/>
        <p:txBody>
          <a:bodyPr/>
          <a:lstStyle/>
          <a:p>
            <a:fld id="{EB4FF9C4-EEBF-D24D-8A4E-C0B9CCE3F975}" type="slidenum">
              <a:rPr lang="en-US" smtClean="0"/>
              <a:t>21</a:t>
            </a:fld>
            <a:endParaRPr lang="en-US"/>
          </a:p>
        </p:txBody>
      </p:sp>
      <p:sp>
        <p:nvSpPr>
          <p:cNvPr id="6" name="Footer Placeholder 5">
            <a:extLst>
              <a:ext uri="{FF2B5EF4-FFF2-40B4-BE49-F238E27FC236}">
                <a16:creationId xmlns:a16="http://schemas.microsoft.com/office/drawing/2014/main" id="{ABD66FB8-F365-47BE-EAFD-012F9BA9576E}"/>
              </a:ext>
            </a:extLst>
          </p:cNvPr>
          <p:cNvSpPr>
            <a:spLocks noGrp="1"/>
          </p:cNvSpPr>
          <p:nvPr>
            <p:ph type="ftr" sz="quarter" idx="3"/>
          </p:nvPr>
        </p:nvSpPr>
        <p:spPr>
          <a:xfrm>
            <a:off x="3333509" y="6356351"/>
            <a:ext cx="6234896" cy="365125"/>
          </a:xfrm>
        </p:spPr>
        <p:txBody>
          <a:bodyPr/>
          <a:lstStyle/>
          <a:p>
            <a:r>
              <a:rPr lang="en-US"/>
              <a:t>#ClearDataClearImpact</a:t>
            </a:r>
          </a:p>
        </p:txBody>
      </p:sp>
    </p:spTree>
    <p:extLst>
      <p:ext uri="{BB962C8B-B14F-4D97-AF65-F5344CB8AC3E}">
        <p14:creationId xmlns:p14="http://schemas.microsoft.com/office/powerpoint/2010/main" val="1298697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5A52-3E68-DBD5-9F5A-267FB72608C9}"/>
              </a:ext>
            </a:extLst>
          </p:cNvPr>
          <p:cNvSpPr>
            <a:spLocks noGrp="1"/>
          </p:cNvSpPr>
          <p:nvPr>
            <p:ph type="title"/>
          </p:nvPr>
        </p:nvSpPr>
        <p:spPr/>
        <p:txBody>
          <a:bodyPr/>
          <a:lstStyle/>
          <a:p>
            <a:r>
              <a:rPr lang="en-GB" dirty="0">
                <a:cs typeface="Arial"/>
              </a:rPr>
              <a:t>AC    DC</a:t>
            </a:r>
            <a:endParaRPr lang="en-US" dirty="0"/>
          </a:p>
        </p:txBody>
      </p:sp>
      <p:graphicFrame>
        <p:nvGraphicFramePr>
          <p:cNvPr id="6" name="Content Placeholder 5">
            <a:extLst>
              <a:ext uri="{FF2B5EF4-FFF2-40B4-BE49-F238E27FC236}">
                <a16:creationId xmlns:a16="http://schemas.microsoft.com/office/drawing/2014/main" id="{0C80DD9F-4A59-B19A-302E-BA57D8FCA6AE}"/>
              </a:ext>
            </a:extLst>
          </p:cNvPr>
          <p:cNvGraphicFramePr>
            <a:graphicFrameLocks noGrp="1"/>
          </p:cNvGraphicFramePr>
          <p:nvPr>
            <p:ph idx="1"/>
            <p:extLst>
              <p:ext uri="{D42A27DB-BD31-4B8C-83A1-F6EECF244321}">
                <p14:modId xmlns:p14="http://schemas.microsoft.com/office/powerpoint/2010/main" val="4194162776"/>
              </p:ext>
            </p:extLst>
          </p:nvPr>
        </p:nvGraphicFramePr>
        <p:xfrm>
          <a:off x="1066800" y="1099016"/>
          <a:ext cx="10515596" cy="5056178"/>
        </p:xfrm>
        <a:graphic>
          <a:graphicData uri="http://schemas.openxmlformats.org/drawingml/2006/table">
            <a:tbl>
              <a:tblPr firstRow="1" bandRow="1">
                <a:tableStyleId>{6E25E649-3F16-4E02-A733-19D2CDBF48F0}</a:tableStyleId>
              </a:tblPr>
              <a:tblGrid>
                <a:gridCol w="1384968">
                  <a:extLst>
                    <a:ext uri="{9D8B030D-6E8A-4147-A177-3AD203B41FA5}">
                      <a16:colId xmlns:a16="http://schemas.microsoft.com/office/drawing/2014/main" val="1178698116"/>
                    </a:ext>
                  </a:extLst>
                </a:gridCol>
                <a:gridCol w="4565314">
                  <a:extLst>
                    <a:ext uri="{9D8B030D-6E8A-4147-A177-3AD203B41FA5}">
                      <a16:colId xmlns:a16="http://schemas.microsoft.com/office/drawing/2014/main" val="412598893"/>
                    </a:ext>
                  </a:extLst>
                </a:gridCol>
                <a:gridCol w="4565314">
                  <a:extLst>
                    <a:ext uri="{9D8B030D-6E8A-4147-A177-3AD203B41FA5}">
                      <a16:colId xmlns:a16="http://schemas.microsoft.com/office/drawing/2014/main" val="3481440632"/>
                    </a:ext>
                  </a:extLst>
                </a:gridCol>
              </a:tblGrid>
              <a:tr h="331961">
                <a:tc>
                  <a:txBody>
                    <a:bodyPr/>
                    <a:lstStyle/>
                    <a:p>
                      <a:endParaRPr lang="en-US"/>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r>
                        <a:rPr lang="en-US"/>
                        <a:t>Analysis Concept (AC)</a:t>
                      </a: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r>
                        <a:rPr lang="en-US"/>
                        <a:t>Derivation Concept (DC)</a:t>
                      </a: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extLst>
                  <a:ext uri="{0D108BD9-81ED-4DB2-BD59-A6C34878D82A}">
                    <a16:rowId xmlns:a16="http://schemas.microsoft.com/office/drawing/2014/main" val="3058859409"/>
                  </a:ext>
                </a:extLst>
              </a:tr>
              <a:tr h="589547">
                <a:tc>
                  <a:txBody>
                    <a:bodyPr/>
                    <a:lstStyle/>
                    <a:p>
                      <a:pPr marL="0" marR="0" lvl="0" indent="0" algn="l">
                        <a:lnSpc>
                          <a:spcPct val="90000"/>
                        </a:lnSpc>
                        <a:spcBef>
                          <a:spcPts val="1000"/>
                        </a:spcBef>
                        <a:spcAft>
                          <a:spcPts val="0"/>
                        </a:spcAft>
                        <a:buNone/>
                      </a:pPr>
                      <a:r>
                        <a:rPr lang="en-GB" sz="2000" u="none" strike="noStrike" noProof="0" dirty="0">
                          <a:solidFill>
                            <a:srgbClr val="134678"/>
                          </a:solidFill>
                        </a:rPr>
                        <a:t>Purpose</a:t>
                      </a:r>
                      <a:endParaRPr lang="en-US" sz="2000" u="none" strike="noStrike" noProof="0" dirty="0">
                        <a:solidFill>
                          <a:srgbClr val="134678"/>
                        </a:solidFill>
                      </a:endParaRP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r>
                        <a:rPr lang="en-GB" sz="1500" u="none" strike="noStrike" noProof="0">
                          <a:solidFill>
                            <a:srgbClr val="134678"/>
                          </a:solidFill>
                        </a:rPr>
                        <a:t>Examines existing data or information to draw conclusions, identify patterns, or test hypotheses</a:t>
                      </a:r>
                      <a:endParaRPr lang="en-US" sz="1500"/>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r>
                        <a:rPr lang="en-US" sz="1500" u="none" strike="noStrike" noProof="0">
                          <a:solidFill>
                            <a:srgbClr val="134678"/>
                          </a:solidFill>
                        </a:rPr>
                        <a:t>Generates new derived values from raw or derived data</a:t>
                      </a:r>
                      <a:endParaRPr lang="en-US" sz="1500"/>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extLst>
                  <a:ext uri="{0D108BD9-81ED-4DB2-BD59-A6C34878D82A}">
                    <a16:rowId xmlns:a16="http://schemas.microsoft.com/office/drawing/2014/main" val="3635152117"/>
                  </a:ext>
                </a:extLst>
              </a:tr>
              <a:tr h="739273">
                <a:tc>
                  <a:txBody>
                    <a:bodyPr/>
                    <a:lstStyle/>
                    <a:p>
                      <a:pPr lvl="0">
                        <a:buNone/>
                      </a:pPr>
                      <a:r>
                        <a:rPr lang="en-GB" sz="2000" u="none" strike="noStrike" noProof="0" dirty="0">
                          <a:solidFill>
                            <a:srgbClr val="134678"/>
                          </a:solidFill>
                        </a:rPr>
                        <a:t>Direction</a:t>
                      </a:r>
                      <a:endParaRPr lang="en-US" sz="2000" dirty="0"/>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r>
                        <a:rPr lang="en-GB" sz="1500" u="none" strike="noStrike" noProof="0">
                          <a:solidFill>
                            <a:srgbClr val="134678"/>
                          </a:solidFill>
                        </a:rPr>
                        <a:t>Typically works with completed measurements or observations to extract meaning</a:t>
                      </a: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r>
                        <a:rPr lang="en-US" sz="1500" u="none" strike="noStrike" noProof="0">
                          <a:solidFill>
                            <a:srgbClr val="134678"/>
                          </a:solidFill>
                        </a:rPr>
                        <a:t>Transforms or processes data to create new representations </a:t>
                      </a:r>
                      <a:endParaRPr lang="en-US" sz="1500"/>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extLst>
                  <a:ext uri="{0D108BD9-81ED-4DB2-BD59-A6C34878D82A}">
                    <a16:rowId xmlns:a16="http://schemas.microsoft.com/office/drawing/2014/main" val="2200490877"/>
                  </a:ext>
                </a:extLst>
              </a:tr>
              <a:tr h="570831">
                <a:tc>
                  <a:txBody>
                    <a:bodyPr/>
                    <a:lstStyle/>
                    <a:p>
                      <a:pPr lvl="0">
                        <a:buNone/>
                      </a:pPr>
                      <a:r>
                        <a:rPr lang="en-GB" sz="2000" u="none" strike="noStrike" noProof="0" dirty="0">
                          <a:solidFill>
                            <a:srgbClr val="134678"/>
                          </a:solidFill>
                        </a:rPr>
                        <a:t>Process</a:t>
                      </a:r>
                      <a:endParaRPr lang="en-US" sz="2000" dirty="0"/>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r>
                        <a:rPr lang="en-GB" sz="1500" u="none" strike="noStrike" noProof="0">
                          <a:solidFill>
                            <a:srgbClr val="134678"/>
                          </a:solidFill>
                        </a:rPr>
                        <a:t>Involves applying statistical methods, critical thinking, and interpretative frameworks to understand data</a:t>
                      </a:r>
                      <a:endParaRPr lang="en-US" sz="1500"/>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r>
                        <a:rPr lang="en-US" sz="1500" u="none" strike="noStrike" noProof="0">
                          <a:solidFill>
                            <a:srgbClr val="134678"/>
                          </a:solidFill>
                        </a:rPr>
                        <a:t>Uses mathematical operations, formulas, or algorithms to calculate new quantities</a:t>
                      </a:r>
                      <a:endParaRPr lang="en-US" sz="1500"/>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extLst>
                  <a:ext uri="{0D108BD9-81ED-4DB2-BD59-A6C34878D82A}">
                    <a16:rowId xmlns:a16="http://schemas.microsoft.com/office/drawing/2014/main" val="3214415046"/>
                  </a:ext>
                </a:extLst>
              </a:tr>
              <a:tr h="547735">
                <a:tc>
                  <a:txBody>
                    <a:bodyPr/>
                    <a:lstStyle/>
                    <a:p>
                      <a:pPr marL="0" lvl="0" indent="0" algn="l">
                        <a:lnSpc>
                          <a:spcPct val="100000"/>
                        </a:lnSpc>
                        <a:buNone/>
                      </a:pPr>
                      <a:r>
                        <a:rPr lang="en-US" sz="2000" u="none" strike="noStrike" baseline="0" noProof="0" dirty="0">
                          <a:solidFill>
                            <a:srgbClr val="134678"/>
                          </a:solidFill>
                        </a:rPr>
                        <a:t>Outcome</a:t>
                      </a: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r>
                        <a:rPr lang="en-GB" sz="1500" u="none" strike="noStrike" noProof="0">
                          <a:solidFill>
                            <a:srgbClr val="134678"/>
                          </a:solidFill>
                        </a:rPr>
                        <a:t>Produces insights, conclusions, or evaluations based on the data - aggregated data (not subject-level)</a:t>
                      </a: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r>
                        <a:rPr lang="en-US" sz="1500" u="none" strike="noStrike" noProof="0">
                          <a:solidFill>
                            <a:srgbClr val="134678"/>
                          </a:solidFill>
                        </a:rPr>
                        <a:t>Creates derived data (subject level) that serve as inputs for subsequent analysis or derivations</a:t>
                      </a:r>
                      <a:endParaRPr lang="en-US" sz="1500"/>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extLst>
                  <a:ext uri="{0D108BD9-81ED-4DB2-BD59-A6C34878D82A}">
                    <a16:rowId xmlns:a16="http://schemas.microsoft.com/office/drawing/2014/main" val="1579444637"/>
                  </a:ext>
                </a:extLst>
              </a:tr>
              <a:tr h="954505">
                <a:tc>
                  <a:txBody>
                    <a:bodyPr/>
                    <a:lstStyle/>
                    <a:p>
                      <a:pPr marL="0" lvl="0" indent="0" algn="l">
                        <a:lnSpc>
                          <a:spcPct val="100000"/>
                        </a:lnSpc>
                        <a:buNone/>
                      </a:pPr>
                      <a:r>
                        <a:rPr lang="en-US" sz="2000" u="none" strike="noStrike" baseline="0" noProof="0" dirty="0">
                          <a:solidFill>
                            <a:srgbClr val="134678"/>
                          </a:solidFill>
                        </a:rPr>
                        <a:t>Example 1</a:t>
                      </a: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marL="0" lvl="0" indent="0" algn="l">
                        <a:lnSpc>
                          <a:spcPct val="100000"/>
                        </a:lnSpc>
                        <a:buNone/>
                      </a:pPr>
                      <a:r>
                        <a:rPr lang="en-GB" sz="1500" u="none" strike="noStrike" baseline="0" noProof="0">
                          <a:solidFill>
                            <a:srgbClr val="134678"/>
                          </a:solidFill>
                        </a:rPr>
                        <a:t>The p-value (from Type III Sums of Squares for treatment dose), based on linear model analysis of CHG for dose response; using randomized dose and site group in model.</a:t>
                      </a:r>
                      <a:endParaRPr lang="en-GB" sz="1500"/>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lgn="l">
                        <a:lnSpc>
                          <a:spcPct val="100000"/>
                        </a:lnSpc>
                        <a:spcBef>
                          <a:spcPts val="0"/>
                        </a:spcBef>
                        <a:spcAft>
                          <a:spcPts val="0"/>
                        </a:spcAft>
                        <a:buNone/>
                      </a:pPr>
                      <a:r>
                        <a:rPr lang="en-US" sz="1500" u="none" strike="noStrike" noProof="0">
                          <a:solidFill>
                            <a:srgbClr val="134678"/>
                          </a:solidFill>
                        </a:rPr>
                        <a:t>CHG: Change from Baseline to Week 24 in ADAS Cog (11). Use LOCF is missing value at week 24.</a:t>
                      </a:r>
                      <a:endParaRPr lang="en-US" sz="1500"/>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extLst>
                  <a:ext uri="{0D108BD9-81ED-4DB2-BD59-A6C34878D82A}">
                    <a16:rowId xmlns:a16="http://schemas.microsoft.com/office/drawing/2014/main" val="1065991795"/>
                  </a:ext>
                </a:extLst>
              </a:tr>
              <a:tr h="801278">
                <a:tc>
                  <a:txBody>
                    <a:bodyPr/>
                    <a:lstStyle/>
                    <a:p>
                      <a:pPr marL="0" lvl="0" indent="0" algn="l">
                        <a:lnSpc>
                          <a:spcPct val="100000"/>
                        </a:lnSpc>
                        <a:buNone/>
                      </a:pPr>
                      <a:r>
                        <a:rPr lang="en-US" sz="2000" u="none" strike="noStrike" baseline="0" noProof="0" dirty="0">
                          <a:solidFill>
                            <a:srgbClr val="134678"/>
                          </a:solidFill>
                        </a:rPr>
                        <a:t>Example 2</a:t>
                      </a: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marL="0" lvl="0" indent="0" algn="l">
                        <a:lnSpc>
                          <a:spcPct val="100000"/>
                        </a:lnSpc>
                        <a:buNone/>
                      </a:pPr>
                      <a:r>
                        <a:rPr lang="en-GB" sz="1500" u="none" strike="noStrike" baseline="0" noProof="0">
                          <a:solidFill>
                            <a:srgbClr val="134678"/>
                          </a:solidFill>
                        </a:rPr>
                        <a:t>Mean value of CHG by visit</a:t>
                      </a: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lgn="l">
                        <a:lnSpc>
                          <a:spcPct val="100000"/>
                        </a:lnSpc>
                        <a:spcBef>
                          <a:spcPts val="0"/>
                        </a:spcBef>
                        <a:spcAft>
                          <a:spcPts val="0"/>
                        </a:spcAft>
                        <a:buNone/>
                      </a:pPr>
                      <a:r>
                        <a:rPr lang="en-US" sz="1500" u="none" strike="noStrike" noProof="0" dirty="0">
                          <a:solidFill>
                            <a:srgbClr val="134678"/>
                          </a:solidFill>
                        </a:rPr>
                        <a:t>CHG: Change from BASELINE in ADAS Cog (11) by visit</a:t>
                      </a:r>
                    </a:p>
                    <a:p>
                      <a:pPr lvl="0" algn="l">
                        <a:lnSpc>
                          <a:spcPct val="100000"/>
                        </a:lnSpc>
                        <a:spcBef>
                          <a:spcPts val="0"/>
                        </a:spcBef>
                        <a:spcAft>
                          <a:spcPts val="0"/>
                        </a:spcAft>
                        <a:buNone/>
                      </a:pPr>
                      <a:r>
                        <a:rPr lang="en-US" sz="1500" u="none" strike="noStrike" noProof="0" dirty="0">
                          <a:solidFill>
                            <a:srgbClr val="134678"/>
                          </a:solidFill>
                        </a:rPr>
                        <a:t>BASELINE = 'Y' if ADAS Cog (11) at visit 2</a:t>
                      </a: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extLst>
                  <a:ext uri="{0D108BD9-81ED-4DB2-BD59-A6C34878D82A}">
                    <a16:rowId xmlns:a16="http://schemas.microsoft.com/office/drawing/2014/main" val="2918983811"/>
                  </a:ext>
                </a:extLst>
              </a:tr>
            </a:tbl>
          </a:graphicData>
        </a:graphic>
      </p:graphicFrame>
      <p:sp>
        <p:nvSpPr>
          <p:cNvPr id="4" name="Slide Number Placeholder 3">
            <a:extLst>
              <a:ext uri="{FF2B5EF4-FFF2-40B4-BE49-F238E27FC236}">
                <a16:creationId xmlns:a16="http://schemas.microsoft.com/office/drawing/2014/main" id="{566D3C4D-7B3E-DAF8-643C-1B17E9D34A33}"/>
              </a:ext>
            </a:extLst>
          </p:cNvPr>
          <p:cNvSpPr>
            <a:spLocks noGrp="1"/>
          </p:cNvSpPr>
          <p:nvPr>
            <p:ph type="sldNum" sz="quarter" idx="12"/>
          </p:nvPr>
        </p:nvSpPr>
        <p:spPr/>
        <p:txBody>
          <a:bodyPr/>
          <a:lstStyle/>
          <a:p>
            <a:fld id="{EB4FF9C4-EEBF-D24D-8A4E-C0B9CCE3F975}" type="slidenum">
              <a:rPr lang="en-US" smtClean="0"/>
              <a:t>22</a:t>
            </a:fld>
            <a:endParaRPr lang="en-US"/>
          </a:p>
        </p:txBody>
      </p:sp>
      <p:sp>
        <p:nvSpPr>
          <p:cNvPr id="7" name="Lightning Bolt 6">
            <a:extLst>
              <a:ext uri="{FF2B5EF4-FFF2-40B4-BE49-F238E27FC236}">
                <a16:creationId xmlns:a16="http://schemas.microsoft.com/office/drawing/2014/main" id="{E7FB064A-962B-1823-FAC2-13DAB08B90A6}"/>
              </a:ext>
            </a:extLst>
          </p:cNvPr>
          <p:cNvSpPr/>
          <p:nvPr/>
        </p:nvSpPr>
        <p:spPr>
          <a:xfrm rot="2700000">
            <a:off x="1630034" y="439619"/>
            <a:ext cx="487470" cy="450680"/>
          </a:xfrm>
          <a:prstGeom prst="lightningBol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5">
            <a:extLst>
              <a:ext uri="{FF2B5EF4-FFF2-40B4-BE49-F238E27FC236}">
                <a16:creationId xmlns:a16="http://schemas.microsoft.com/office/drawing/2014/main" id="{580086E8-D282-95BB-E7FE-BDFEB7C09240}"/>
              </a:ext>
            </a:extLst>
          </p:cNvPr>
          <p:cNvSpPr>
            <a:spLocks noGrp="1"/>
          </p:cNvSpPr>
          <p:nvPr>
            <p:ph type="ftr" sz="quarter" idx="3"/>
          </p:nvPr>
        </p:nvSpPr>
        <p:spPr>
          <a:xfrm>
            <a:off x="3333509" y="6356351"/>
            <a:ext cx="6234896" cy="365125"/>
          </a:xfrm>
        </p:spPr>
        <p:txBody>
          <a:bodyPr/>
          <a:lstStyle/>
          <a:p>
            <a:r>
              <a:rPr lang="en-US"/>
              <a:t>#ClearDataClearImpact</a:t>
            </a:r>
          </a:p>
        </p:txBody>
      </p:sp>
    </p:spTree>
    <p:extLst>
      <p:ext uri="{BB962C8B-B14F-4D97-AF65-F5344CB8AC3E}">
        <p14:creationId xmlns:p14="http://schemas.microsoft.com/office/powerpoint/2010/main" val="3394346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7F73D-3973-FD6B-464D-DDA98A820DDC}"/>
              </a:ext>
            </a:extLst>
          </p:cNvPr>
          <p:cNvSpPr>
            <a:spLocks noGrp="1"/>
          </p:cNvSpPr>
          <p:nvPr>
            <p:ph type="title"/>
          </p:nvPr>
        </p:nvSpPr>
        <p:spPr/>
        <p:txBody>
          <a:bodyPr/>
          <a:lstStyle/>
          <a:p>
            <a:r>
              <a:rPr lang="en-US">
                <a:cs typeface="Arial"/>
              </a:rPr>
              <a:t>Concepts in the process</a:t>
            </a:r>
            <a:endParaRPr lang="en-US"/>
          </a:p>
        </p:txBody>
      </p:sp>
      <p:sp>
        <p:nvSpPr>
          <p:cNvPr id="3" name="Slide Number Placeholder 2">
            <a:extLst>
              <a:ext uri="{FF2B5EF4-FFF2-40B4-BE49-F238E27FC236}">
                <a16:creationId xmlns:a16="http://schemas.microsoft.com/office/drawing/2014/main" id="{48328507-D8D2-DF97-43FE-193FF89C3F17}"/>
              </a:ext>
            </a:extLst>
          </p:cNvPr>
          <p:cNvSpPr>
            <a:spLocks noGrp="1"/>
          </p:cNvSpPr>
          <p:nvPr>
            <p:ph type="sldNum" sz="quarter" idx="12"/>
          </p:nvPr>
        </p:nvSpPr>
        <p:spPr/>
        <p:txBody>
          <a:bodyPr/>
          <a:lstStyle/>
          <a:p>
            <a:fld id="{EB4FF9C4-EEBF-D24D-8A4E-C0B9CCE3F975}" type="slidenum">
              <a:rPr lang="en-US" smtClean="0"/>
              <a:t>23</a:t>
            </a:fld>
            <a:endParaRPr lang="en-US"/>
          </a:p>
        </p:txBody>
      </p:sp>
      <p:sp>
        <p:nvSpPr>
          <p:cNvPr id="6" name="Rectangle 5">
            <a:extLst>
              <a:ext uri="{FF2B5EF4-FFF2-40B4-BE49-F238E27FC236}">
                <a16:creationId xmlns:a16="http://schemas.microsoft.com/office/drawing/2014/main" id="{A2AA9F7A-0CA2-B9B3-CF9A-66F9B88AE2E4}"/>
              </a:ext>
            </a:extLst>
          </p:cNvPr>
          <p:cNvSpPr/>
          <p:nvPr/>
        </p:nvSpPr>
        <p:spPr>
          <a:xfrm>
            <a:off x="5233893" y="2062842"/>
            <a:ext cx="2412285" cy="3614156"/>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a:cs typeface="Arial"/>
              </a:rPr>
              <a:t>Data Handling</a:t>
            </a:r>
            <a:endParaRPr lang="en-US"/>
          </a:p>
        </p:txBody>
      </p:sp>
      <p:sp>
        <p:nvSpPr>
          <p:cNvPr id="7" name="Rectangle 6">
            <a:extLst>
              <a:ext uri="{FF2B5EF4-FFF2-40B4-BE49-F238E27FC236}">
                <a16:creationId xmlns:a16="http://schemas.microsoft.com/office/drawing/2014/main" id="{FAF00D75-9F4E-49A0-4D6D-1562FA940D45}"/>
              </a:ext>
            </a:extLst>
          </p:cNvPr>
          <p:cNvSpPr/>
          <p:nvPr/>
        </p:nvSpPr>
        <p:spPr>
          <a:xfrm>
            <a:off x="7645079" y="2062842"/>
            <a:ext cx="2412285" cy="3614156"/>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a:cs typeface="Arial"/>
              </a:rPr>
              <a:t>Analysis Results</a:t>
            </a:r>
            <a:endParaRPr lang="en-US"/>
          </a:p>
        </p:txBody>
      </p:sp>
      <p:sp>
        <p:nvSpPr>
          <p:cNvPr id="8" name="Rectangle 7">
            <a:extLst>
              <a:ext uri="{FF2B5EF4-FFF2-40B4-BE49-F238E27FC236}">
                <a16:creationId xmlns:a16="http://schemas.microsoft.com/office/drawing/2014/main" id="{90CE7A96-B079-A16E-E127-1CC0B72C6C08}"/>
              </a:ext>
            </a:extLst>
          </p:cNvPr>
          <p:cNvSpPr/>
          <p:nvPr/>
        </p:nvSpPr>
        <p:spPr>
          <a:xfrm>
            <a:off x="10045377" y="2062842"/>
            <a:ext cx="1922428" cy="3614156"/>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a:cs typeface="Arial"/>
              </a:rPr>
              <a:t>Analysis Display</a:t>
            </a:r>
            <a:endParaRPr lang="en-US"/>
          </a:p>
        </p:txBody>
      </p:sp>
      <p:graphicFrame>
        <p:nvGraphicFramePr>
          <p:cNvPr id="9" name="Table 8">
            <a:extLst>
              <a:ext uri="{FF2B5EF4-FFF2-40B4-BE49-F238E27FC236}">
                <a16:creationId xmlns:a16="http://schemas.microsoft.com/office/drawing/2014/main" id="{D2EFFF89-1CA5-C700-0E46-D3742A8D3EAE}"/>
              </a:ext>
            </a:extLst>
          </p:cNvPr>
          <p:cNvGraphicFramePr>
            <a:graphicFrameLocks noGrp="1"/>
          </p:cNvGraphicFramePr>
          <p:nvPr>
            <p:extLst>
              <p:ext uri="{D42A27DB-BD31-4B8C-83A1-F6EECF244321}">
                <p14:modId xmlns:p14="http://schemas.microsoft.com/office/powerpoint/2010/main" val="2354787143"/>
              </p:ext>
            </p:extLst>
          </p:nvPr>
        </p:nvGraphicFramePr>
        <p:xfrm>
          <a:off x="783771" y="2607128"/>
          <a:ext cx="11179356" cy="3055870"/>
        </p:xfrm>
        <a:graphic>
          <a:graphicData uri="http://schemas.openxmlformats.org/drawingml/2006/table">
            <a:tbl>
              <a:tblPr firstRow="1" bandRow="1">
                <a:tableStyleId>{5940675A-B579-460E-94D1-54222C63F5DA}</a:tableStyleId>
              </a:tblPr>
              <a:tblGrid>
                <a:gridCol w="1216527">
                  <a:extLst>
                    <a:ext uri="{9D8B030D-6E8A-4147-A177-3AD203B41FA5}">
                      <a16:colId xmlns:a16="http://schemas.microsoft.com/office/drawing/2014/main" val="532074810"/>
                    </a:ext>
                  </a:extLst>
                </a:gridCol>
                <a:gridCol w="3241052">
                  <a:extLst>
                    <a:ext uri="{9D8B030D-6E8A-4147-A177-3AD203B41FA5}">
                      <a16:colId xmlns:a16="http://schemas.microsoft.com/office/drawing/2014/main" val="2574519632"/>
                    </a:ext>
                  </a:extLst>
                </a:gridCol>
                <a:gridCol w="2404872">
                  <a:extLst>
                    <a:ext uri="{9D8B030D-6E8A-4147-A177-3AD203B41FA5}">
                      <a16:colId xmlns:a16="http://schemas.microsoft.com/office/drawing/2014/main" val="9450403"/>
                    </a:ext>
                  </a:extLst>
                </a:gridCol>
                <a:gridCol w="2414954">
                  <a:extLst>
                    <a:ext uri="{9D8B030D-6E8A-4147-A177-3AD203B41FA5}">
                      <a16:colId xmlns:a16="http://schemas.microsoft.com/office/drawing/2014/main" val="4266848423"/>
                    </a:ext>
                  </a:extLst>
                </a:gridCol>
                <a:gridCol w="1901951">
                  <a:extLst>
                    <a:ext uri="{9D8B030D-6E8A-4147-A177-3AD203B41FA5}">
                      <a16:colId xmlns:a16="http://schemas.microsoft.com/office/drawing/2014/main" val="2712089304"/>
                    </a:ext>
                  </a:extLst>
                </a:gridCol>
              </a:tblGrid>
              <a:tr h="686560">
                <a:tc>
                  <a:txBody>
                    <a:bodyPr/>
                    <a:lstStyle/>
                    <a:p>
                      <a:r>
                        <a:rPr lang="en-US" sz="1400"/>
                        <a:t>Submission deliverables</a:t>
                      </a: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endParaRPr lang="en-US"/>
                    </a:p>
                  </a:txBody>
                  <a:tcPr>
                    <a:lnL w="12700">
                      <a:solidFill>
                        <a:schemeClr val="bg2">
                          <a:lumMod val="90000"/>
                        </a:schemeClr>
                      </a:solid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extLst>
                  <a:ext uri="{0D108BD9-81ED-4DB2-BD59-A6C34878D82A}">
                    <a16:rowId xmlns:a16="http://schemas.microsoft.com/office/drawing/2014/main" val="639084372"/>
                  </a:ext>
                </a:extLst>
              </a:tr>
              <a:tr h="1682750">
                <a:tc>
                  <a:txBody>
                    <a:bodyPr/>
                    <a:lstStyle/>
                    <a:p>
                      <a:r>
                        <a:rPr lang="en-US" sz="1400"/>
                        <a:t>Concepts</a:t>
                      </a: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endParaRPr lang="en-US"/>
                    </a:p>
                  </a:txBody>
                  <a:tcPr>
                    <a:lnL w="12700">
                      <a:solidFill>
                        <a:schemeClr val="bg2">
                          <a:lumMod val="90000"/>
                        </a:schemeClr>
                      </a:solid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extLst>
                  <a:ext uri="{0D108BD9-81ED-4DB2-BD59-A6C34878D82A}">
                    <a16:rowId xmlns:a16="http://schemas.microsoft.com/office/drawing/2014/main" val="486169393"/>
                  </a:ext>
                </a:extLst>
              </a:tr>
              <a:tr h="686560">
                <a:tc>
                  <a:txBody>
                    <a:bodyPr/>
                    <a:lstStyle/>
                    <a:p>
                      <a:r>
                        <a:rPr lang="en-US" sz="1400" err="1"/>
                        <a:t>eDocuments</a:t>
                      </a:r>
                      <a:endParaRPr lang="en-US" sz="1400"/>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endParaRPr lang="en-US"/>
                    </a:p>
                  </a:txBody>
                  <a:tcPr>
                    <a:lnL w="12700">
                      <a:solidFill>
                        <a:schemeClr val="bg2">
                          <a:lumMod val="90000"/>
                        </a:schemeClr>
                      </a:solid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extLst>
                  <a:ext uri="{0D108BD9-81ED-4DB2-BD59-A6C34878D82A}">
                    <a16:rowId xmlns:a16="http://schemas.microsoft.com/office/drawing/2014/main" val="1895733830"/>
                  </a:ext>
                </a:extLst>
              </a:tr>
            </a:tbl>
          </a:graphicData>
        </a:graphic>
      </p:graphicFrame>
      <p:sp>
        <p:nvSpPr>
          <p:cNvPr id="5" name="Rectangle 4">
            <a:extLst>
              <a:ext uri="{FF2B5EF4-FFF2-40B4-BE49-F238E27FC236}">
                <a16:creationId xmlns:a16="http://schemas.microsoft.com/office/drawing/2014/main" id="{80F4BABD-C222-558D-322B-B70FAECFF227}"/>
              </a:ext>
            </a:extLst>
          </p:cNvPr>
          <p:cNvSpPr/>
          <p:nvPr/>
        </p:nvSpPr>
        <p:spPr>
          <a:xfrm>
            <a:off x="1995392" y="2062842"/>
            <a:ext cx="3291841" cy="361415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a:cs typeface="Arial"/>
              </a:rPr>
              <a:t>Data Collection</a:t>
            </a:r>
            <a:endParaRPr lang="en-US"/>
          </a:p>
        </p:txBody>
      </p:sp>
      <p:sp>
        <p:nvSpPr>
          <p:cNvPr id="10" name="Rectangle 9">
            <a:extLst>
              <a:ext uri="{FF2B5EF4-FFF2-40B4-BE49-F238E27FC236}">
                <a16:creationId xmlns:a16="http://schemas.microsoft.com/office/drawing/2014/main" id="{C2DF1BB1-D2CD-A234-922A-1E85369633E0}"/>
              </a:ext>
            </a:extLst>
          </p:cNvPr>
          <p:cNvSpPr/>
          <p:nvPr/>
        </p:nvSpPr>
        <p:spPr>
          <a:xfrm>
            <a:off x="2060133" y="2646487"/>
            <a:ext cx="1025094" cy="44399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err="1">
                <a:cs typeface="Arial"/>
              </a:rPr>
              <a:t>SoA</a:t>
            </a:r>
            <a:endParaRPr lang="en-US" sz="1100" err="1"/>
          </a:p>
        </p:txBody>
      </p:sp>
      <p:sp>
        <p:nvSpPr>
          <p:cNvPr id="17" name="Rectangle 16">
            <a:extLst>
              <a:ext uri="{FF2B5EF4-FFF2-40B4-BE49-F238E27FC236}">
                <a16:creationId xmlns:a16="http://schemas.microsoft.com/office/drawing/2014/main" id="{2EF733F8-9E64-E3D9-FA74-70477D6632D0}"/>
              </a:ext>
            </a:extLst>
          </p:cNvPr>
          <p:cNvSpPr/>
          <p:nvPr/>
        </p:nvSpPr>
        <p:spPr>
          <a:xfrm>
            <a:off x="5282306" y="5075798"/>
            <a:ext cx="6653008" cy="443992"/>
          </a:xfrm>
          <a:prstGeom prst="rect">
            <a:avLst/>
          </a:prstGeom>
          <a:ln>
            <a:no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100" dirty="0" err="1">
                <a:cs typeface="Arial"/>
              </a:rPr>
              <a:t>eSAP</a:t>
            </a:r>
            <a:r>
              <a:rPr lang="en-US" sz="1100" dirty="0">
                <a:cs typeface="Arial"/>
              </a:rPr>
              <a:t> (USDM?)</a:t>
            </a:r>
          </a:p>
        </p:txBody>
      </p:sp>
      <p:sp>
        <p:nvSpPr>
          <p:cNvPr id="11" name="Rectangle 10">
            <a:extLst>
              <a:ext uri="{FF2B5EF4-FFF2-40B4-BE49-F238E27FC236}">
                <a16:creationId xmlns:a16="http://schemas.microsoft.com/office/drawing/2014/main" id="{1945EE22-6E61-7DFE-2857-48194A4B539B}"/>
              </a:ext>
            </a:extLst>
          </p:cNvPr>
          <p:cNvSpPr/>
          <p:nvPr/>
        </p:nvSpPr>
        <p:spPr>
          <a:xfrm>
            <a:off x="3099719" y="2646487"/>
            <a:ext cx="1025094" cy="443992"/>
          </a:xfrm>
          <a:prstGeom prst="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100">
                <a:cs typeface="Arial"/>
              </a:rPr>
              <a:t>eCRF &amp; external data</a:t>
            </a:r>
            <a:endParaRPr lang="en-US" sz="1100" err="1"/>
          </a:p>
        </p:txBody>
      </p:sp>
      <p:sp>
        <p:nvSpPr>
          <p:cNvPr id="13" name="Rectangle 12">
            <a:extLst>
              <a:ext uri="{FF2B5EF4-FFF2-40B4-BE49-F238E27FC236}">
                <a16:creationId xmlns:a16="http://schemas.microsoft.com/office/drawing/2014/main" id="{8FEAC69D-4BCC-158C-9DEC-F244D0B7BEA0}"/>
              </a:ext>
            </a:extLst>
          </p:cNvPr>
          <p:cNvSpPr/>
          <p:nvPr/>
        </p:nvSpPr>
        <p:spPr>
          <a:xfrm>
            <a:off x="5298634" y="2646487"/>
            <a:ext cx="2306125" cy="465763"/>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100" err="1">
                <a:cs typeface="Arial"/>
              </a:rPr>
              <a:t>ADaM</a:t>
            </a:r>
          </a:p>
        </p:txBody>
      </p:sp>
      <p:sp>
        <p:nvSpPr>
          <p:cNvPr id="12" name="Rectangle 11">
            <a:extLst>
              <a:ext uri="{FF2B5EF4-FFF2-40B4-BE49-F238E27FC236}">
                <a16:creationId xmlns:a16="http://schemas.microsoft.com/office/drawing/2014/main" id="{0CD206A0-CE37-093C-6249-96E3D6CFA4E6}"/>
              </a:ext>
            </a:extLst>
          </p:cNvPr>
          <p:cNvSpPr/>
          <p:nvPr/>
        </p:nvSpPr>
        <p:spPr>
          <a:xfrm>
            <a:off x="4139304" y="2646487"/>
            <a:ext cx="1025094" cy="443992"/>
          </a:xfrm>
          <a:prstGeom prst="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100">
                <a:cs typeface="Arial"/>
              </a:rPr>
              <a:t>SDTM</a:t>
            </a:r>
          </a:p>
        </p:txBody>
      </p:sp>
      <p:sp>
        <p:nvSpPr>
          <p:cNvPr id="15" name="Rectangle 14">
            <a:extLst>
              <a:ext uri="{FF2B5EF4-FFF2-40B4-BE49-F238E27FC236}">
                <a16:creationId xmlns:a16="http://schemas.microsoft.com/office/drawing/2014/main" id="{31E4F77A-0480-719C-7429-ECD7F506C5FE}"/>
              </a:ext>
            </a:extLst>
          </p:cNvPr>
          <p:cNvSpPr/>
          <p:nvPr/>
        </p:nvSpPr>
        <p:spPr>
          <a:xfrm>
            <a:off x="10093791" y="2646487"/>
            <a:ext cx="1839781" cy="443992"/>
          </a:xfrm>
          <a:prstGeom prst="rect">
            <a:avLst/>
          </a:prstGeom>
          <a:ln>
            <a:no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100">
                <a:cs typeface="Arial"/>
              </a:rPr>
              <a:t>TFLs</a:t>
            </a:r>
          </a:p>
        </p:txBody>
      </p:sp>
      <p:sp>
        <p:nvSpPr>
          <p:cNvPr id="16" name="Rectangle 15">
            <a:extLst>
              <a:ext uri="{FF2B5EF4-FFF2-40B4-BE49-F238E27FC236}">
                <a16:creationId xmlns:a16="http://schemas.microsoft.com/office/drawing/2014/main" id="{64B6175B-5AE2-F9D5-5F37-3C1ED2018E89}"/>
              </a:ext>
            </a:extLst>
          </p:cNvPr>
          <p:cNvSpPr/>
          <p:nvPr/>
        </p:nvSpPr>
        <p:spPr>
          <a:xfrm>
            <a:off x="2060133" y="5075798"/>
            <a:ext cx="3104267" cy="443992"/>
          </a:xfrm>
          <a:prstGeom prst="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100" err="1">
                <a:cs typeface="Arial"/>
              </a:rPr>
              <a:t>eProtocol</a:t>
            </a:r>
            <a:r>
              <a:rPr lang="en-US" sz="1100">
                <a:cs typeface="Arial"/>
              </a:rPr>
              <a:t> (USDM)</a:t>
            </a:r>
          </a:p>
        </p:txBody>
      </p:sp>
      <p:sp>
        <p:nvSpPr>
          <p:cNvPr id="14" name="Rectangle 13">
            <a:extLst>
              <a:ext uri="{FF2B5EF4-FFF2-40B4-BE49-F238E27FC236}">
                <a16:creationId xmlns:a16="http://schemas.microsoft.com/office/drawing/2014/main" id="{D1A4B8B4-4A93-F8DC-5795-491B9C222FCF}"/>
              </a:ext>
            </a:extLst>
          </p:cNvPr>
          <p:cNvSpPr/>
          <p:nvPr/>
        </p:nvSpPr>
        <p:spPr>
          <a:xfrm>
            <a:off x="7682605" y="2646487"/>
            <a:ext cx="2333340" cy="449435"/>
          </a:xfrm>
          <a:prstGeom prst="rect">
            <a:avLst/>
          </a:prstGeom>
          <a:ln>
            <a:solidFill>
              <a:schemeClr val="accent4"/>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100">
                <a:cs typeface="Arial"/>
              </a:rPr>
              <a:t>Analysis Data</a:t>
            </a:r>
          </a:p>
        </p:txBody>
      </p:sp>
      <p:sp>
        <p:nvSpPr>
          <p:cNvPr id="20" name="Arrow: Pentagon 19">
            <a:extLst>
              <a:ext uri="{FF2B5EF4-FFF2-40B4-BE49-F238E27FC236}">
                <a16:creationId xmlns:a16="http://schemas.microsoft.com/office/drawing/2014/main" id="{72B7F3D4-A70E-739D-F990-8F250C0B9286}"/>
              </a:ext>
            </a:extLst>
          </p:cNvPr>
          <p:cNvSpPr/>
          <p:nvPr/>
        </p:nvSpPr>
        <p:spPr>
          <a:xfrm flipH="1">
            <a:off x="4410944" y="4209309"/>
            <a:ext cx="3190842" cy="686860"/>
          </a:xfrm>
          <a:prstGeom prst="homePlate">
            <a:avLst/>
          </a:prstGeom>
          <a:solidFill>
            <a:schemeClr val="accent6">
              <a:lumMod val="75000"/>
            </a:schemeClr>
          </a:solidFill>
          <a:ln>
            <a:noFill/>
          </a:ln>
        </p:spPr>
        <p:style>
          <a:lnRef idx="3">
            <a:schemeClr val="lt1"/>
          </a:lnRef>
          <a:fillRef idx="1">
            <a:schemeClr val="accent6"/>
          </a:fillRef>
          <a:effectRef idx="1">
            <a:schemeClr val="accent6"/>
          </a:effectRef>
          <a:fontRef idx="minor">
            <a:schemeClr val="lt1"/>
          </a:fontRef>
        </p:style>
        <p:txBody>
          <a:bodyPr lIns="91440" tIns="45720" rIns="91440" bIns="45720" rtlCol="0" anchor="ctr"/>
          <a:lstStyle/>
          <a:p>
            <a:pPr algn="ctr"/>
            <a:r>
              <a:rPr lang="en-US">
                <a:cs typeface="Arial"/>
              </a:rPr>
              <a:t>Derivation Concepts</a:t>
            </a:r>
          </a:p>
          <a:p>
            <a:pPr algn="ctr"/>
            <a:r>
              <a:rPr lang="en-US" sz="1600" i="1">
                <a:cs typeface="Arial"/>
              </a:rPr>
              <a:t>Handling of data</a:t>
            </a:r>
          </a:p>
        </p:txBody>
      </p:sp>
      <p:sp>
        <p:nvSpPr>
          <p:cNvPr id="18" name="TextBox 17">
            <a:extLst>
              <a:ext uri="{FF2B5EF4-FFF2-40B4-BE49-F238E27FC236}">
                <a16:creationId xmlns:a16="http://schemas.microsoft.com/office/drawing/2014/main" id="{1F26E305-62F8-5691-39DF-BB168F90298B}"/>
              </a:ext>
            </a:extLst>
          </p:cNvPr>
          <p:cNvSpPr txBox="1"/>
          <p:nvPr/>
        </p:nvSpPr>
        <p:spPr>
          <a:xfrm>
            <a:off x="704620" y="5904316"/>
            <a:ext cx="654775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cs typeface="Arial"/>
              </a:rPr>
              <a:t>source: reproduced from similar slide made by Edwin van Stein, PHUSE SDE, Utrecht 2025</a:t>
            </a:r>
            <a:endParaRPr lang="en-US" sz="1100" dirty="0"/>
          </a:p>
        </p:txBody>
      </p:sp>
      <p:sp>
        <p:nvSpPr>
          <p:cNvPr id="19" name="Arrow: Pentagon 18">
            <a:extLst>
              <a:ext uri="{FF2B5EF4-FFF2-40B4-BE49-F238E27FC236}">
                <a16:creationId xmlns:a16="http://schemas.microsoft.com/office/drawing/2014/main" id="{CCEBFB54-6DD8-6790-AC22-8712BF4CCDD1}"/>
              </a:ext>
            </a:extLst>
          </p:cNvPr>
          <p:cNvSpPr/>
          <p:nvPr/>
        </p:nvSpPr>
        <p:spPr>
          <a:xfrm>
            <a:off x="2060135" y="3431597"/>
            <a:ext cx="4097498" cy="715869"/>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Arial"/>
              </a:rPr>
              <a:t>Biomedical Concepts</a:t>
            </a:r>
          </a:p>
          <a:p>
            <a:pPr algn="ctr"/>
            <a:r>
              <a:rPr lang="en-US" sz="1600" i="1">
                <a:cs typeface="Arial"/>
              </a:rPr>
              <a:t>Meaning of collected data</a:t>
            </a:r>
          </a:p>
        </p:txBody>
      </p:sp>
      <p:sp>
        <p:nvSpPr>
          <p:cNvPr id="22" name="Arrow: Pentagon 19">
            <a:extLst>
              <a:ext uri="{FF2B5EF4-FFF2-40B4-BE49-F238E27FC236}">
                <a16:creationId xmlns:a16="http://schemas.microsoft.com/office/drawing/2014/main" id="{5A817E56-C531-430D-1CE8-B4D885CF3C3F}"/>
              </a:ext>
            </a:extLst>
          </p:cNvPr>
          <p:cNvSpPr/>
          <p:nvPr/>
        </p:nvSpPr>
        <p:spPr>
          <a:xfrm>
            <a:off x="10093791" y="3321618"/>
            <a:ext cx="1840510" cy="710426"/>
          </a:xfrm>
          <a:prstGeom prst="rect">
            <a:avLst/>
          </a:prstGeom>
          <a:solidFill>
            <a:schemeClr val="accent3">
              <a:lumMod val="75000"/>
            </a:schemeClr>
          </a:solidFill>
          <a:ln>
            <a:noFill/>
          </a:ln>
        </p:spPr>
        <p:style>
          <a:lnRef idx="3">
            <a:schemeClr val="lt1"/>
          </a:lnRef>
          <a:fillRef idx="1">
            <a:schemeClr val="accent6"/>
          </a:fillRef>
          <a:effectRef idx="1">
            <a:schemeClr val="accent6"/>
          </a:effectRef>
          <a:fontRef idx="minor">
            <a:schemeClr val="lt1"/>
          </a:fontRef>
        </p:style>
        <p:txBody>
          <a:bodyPr lIns="91440" tIns="45720" rIns="91440" bIns="45720" rtlCol="0" anchor="ctr"/>
          <a:lstStyle/>
          <a:p>
            <a:pPr algn="ctr"/>
            <a:r>
              <a:rPr lang="en-US">
                <a:cs typeface="Arial"/>
              </a:rPr>
              <a:t>? Concepts</a:t>
            </a:r>
          </a:p>
          <a:p>
            <a:pPr algn="ctr"/>
            <a:r>
              <a:rPr lang="en-US" sz="1600" i="1">
                <a:cs typeface="Arial"/>
              </a:rPr>
              <a:t>Display of results</a:t>
            </a:r>
          </a:p>
        </p:txBody>
      </p:sp>
      <p:sp>
        <p:nvSpPr>
          <p:cNvPr id="21" name="Arrow: Pentagon 19">
            <a:extLst>
              <a:ext uri="{FF2B5EF4-FFF2-40B4-BE49-F238E27FC236}">
                <a16:creationId xmlns:a16="http://schemas.microsoft.com/office/drawing/2014/main" id="{2D3BE0B9-9CC2-8A03-05FF-A96F6D284F06}"/>
              </a:ext>
            </a:extLst>
          </p:cNvPr>
          <p:cNvSpPr/>
          <p:nvPr/>
        </p:nvSpPr>
        <p:spPr>
          <a:xfrm>
            <a:off x="7682605" y="3321618"/>
            <a:ext cx="2330366" cy="710427"/>
          </a:xfrm>
          <a:prstGeom prst="rect">
            <a:avLst/>
          </a:prstGeom>
          <a:solidFill>
            <a:schemeClr val="accent4">
              <a:lumMod val="75000"/>
            </a:schemeClr>
          </a:solidFill>
          <a:ln>
            <a:noFill/>
          </a:ln>
        </p:spPr>
        <p:style>
          <a:lnRef idx="3">
            <a:schemeClr val="lt1"/>
          </a:lnRef>
          <a:fillRef idx="1">
            <a:schemeClr val="accent6"/>
          </a:fillRef>
          <a:effectRef idx="1">
            <a:schemeClr val="accent6"/>
          </a:effectRef>
          <a:fontRef idx="minor">
            <a:schemeClr val="lt1"/>
          </a:fontRef>
        </p:style>
        <p:txBody>
          <a:bodyPr lIns="91440" tIns="45720" rIns="91440" bIns="45720" rtlCol="0" anchor="ctr"/>
          <a:lstStyle/>
          <a:p>
            <a:pPr algn="ctr"/>
            <a:r>
              <a:rPr lang="en-US">
                <a:cs typeface="Arial"/>
              </a:rPr>
              <a:t>Analysis Concepts</a:t>
            </a:r>
          </a:p>
          <a:p>
            <a:pPr algn="ctr"/>
            <a:r>
              <a:rPr lang="en-US" sz="1600" i="1">
                <a:cs typeface="Arial"/>
              </a:rPr>
              <a:t>Analysis of data</a:t>
            </a:r>
          </a:p>
        </p:txBody>
      </p:sp>
      <p:sp>
        <p:nvSpPr>
          <p:cNvPr id="23" name="Footer Placeholder 5">
            <a:extLst>
              <a:ext uri="{FF2B5EF4-FFF2-40B4-BE49-F238E27FC236}">
                <a16:creationId xmlns:a16="http://schemas.microsoft.com/office/drawing/2014/main" id="{D8364612-77B7-E143-30AC-D392D4EBCD1C}"/>
              </a:ext>
            </a:extLst>
          </p:cNvPr>
          <p:cNvSpPr>
            <a:spLocks noGrp="1"/>
          </p:cNvSpPr>
          <p:nvPr>
            <p:ph type="ftr" sz="quarter" idx="3"/>
          </p:nvPr>
        </p:nvSpPr>
        <p:spPr>
          <a:xfrm>
            <a:off x="3333509" y="6356351"/>
            <a:ext cx="6234896" cy="365125"/>
          </a:xfrm>
        </p:spPr>
        <p:txBody>
          <a:bodyPr/>
          <a:lstStyle/>
          <a:p>
            <a:r>
              <a:rPr lang="en-US"/>
              <a:t>#ClearDataClearImpact</a:t>
            </a:r>
          </a:p>
        </p:txBody>
      </p:sp>
    </p:spTree>
    <p:extLst>
      <p:ext uri="{BB962C8B-B14F-4D97-AF65-F5344CB8AC3E}">
        <p14:creationId xmlns:p14="http://schemas.microsoft.com/office/powerpoint/2010/main" val="1628447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F5D88-02D6-A75C-7506-F2E25D920FA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391C6A1-C9F7-81A0-74F0-11A252EF3651}"/>
              </a:ext>
            </a:extLst>
          </p:cNvPr>
          <p:cNvSpPr/>
          <p:nvPr/>
        </p:nvSpPr>
        <p:spPr>
          <a:xfrm>
            <a:off x="10294492" y="2365223"/>
            <a:ext cx="1856486" cy="2742178"/>
          </a:xfrm>
          <a:prstGeom prst="rect">
            <a:avLst/>
          </a:prstGeom>
          <a:no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45720" rIns="0" bIns="45720" rtlCol="0" anchor="t"/>
          <a:lstStyle/>
          <a:p>
            <a:pPr algn="ctr"/>
            <a:r>
              <a:rPr lang="en-US">
                <a:solidFill>
                  <a:schemeClr val="accent3">
                    <a:lumMod val="76000"/>
                  </a:schemeClr>
                </a:solidFill>
                <a:cs typeface="Arial"/>
              </a:rPr>
              <a:t>Display template</a:t>
            </a:r>
          </a:p>
        </p:txBody>
      </p:sp>
      <p:sp>
        <p:nvSpPr>
          <p:cNvPr id="2" name="Title 1">
            <a:extLst>
              <a:ext uri="{FF2B5EF4-FFF2-40B4-BE49-F238E27FC236}">
                <a16:creationId xmlns:a16="http://schemas.microsoft.com/office/drawing/2014/main" id="{7818EA46-BACF-77B2-3971-57B40160F750}"/>
              </a:ext>
            </a:extLst>
          </p:cNvPr>
          <p:cNvSpPr>
            <a:spLocks noGrp="1"/>
          </p:cNvSpPr>
          <p:nvPr>
            <p:ph type="title"/>
          </p:nvPr>
        </p:nvSpPr>
        <p:spPr/>
        <p:txBody>
          <a:bodyPr/>
          <a:lstStyle/>
          <a:p>
            <a:r>
              <a:rPr lang="en-US">
                <a:cs typeface="Arial"/>
              </a:rPr>
              <a:t>Concepts in the process </a:t>
            </a:r>
            <a:br>
              <a:rPr lang="en-US">
                <a:cs typeface="Arial"/>
              </a:rPr>
            </a:br>
            <a:r>
              <a:rPr lang="en-US">
                <a:cs typeface="Arial"/>
              </a:rPr>
              <a:t>– analysis data rendered for different displays</a:t>
            </a:r>
            <a:endParaRPr lang="en-US"/>
          </a:p>
        </p:txBody>
      </p:sp>
      <p:sp>
        <p:nvSpPr>
          <p:cNvPr id="3" name="Slide Number Placeholder 2">
            <a:extLst>
              <a:ext uri="{FF2B5EF4-FFF2-40B4-BE49-F238E27FC236}">
                <a16:creationId xmlns:a16="http://schemas.microsoft.com/office/drawing/2014/main" id="{489D28C8-FBF7-B3A5-218C-FE0E722D8AC7}"/>
              </a:ext>
            </a:extLst>
          </p:cNvPr>
          <p:cNvSpPr>
            <a:spLocks noGrp="1"/>
          </p:cNvSpPr>
          <p:nvPr>
            <p:ph type="sldNum" sz="quarter" idx="12"/>
          </p:nvPr>
        </p:nvSpPr>
        <p:spPr/>
        <p:txBody>
          <a:bodyPr/>
          <a:lstStyle/>
          <a:p>
            <a:fld id="{EB4FF9C4-EEBF-D24D-8A4E-C0B9CCE3F975}" type="slidenum">
              <a:rPr lang="en-US" smtClean="0"/>
              <a:t>24</a:t>
            </a:fld>
            <a:endParaRPr lang="en-US"/>
          </a:p>
        </p:txBody>
      </p:sp>
      <p:sp>
        <p:nvSpPr>
          <p:cNvPr id="18" name="TextBox 17">
            <a:extLst>
              <a:ext uri="{FF2B5EF4-FFF2-40B4-BE49-F238E27FC236}">
                <a16:creationId xmlns:a16="http://schemas.microsoft.com/office/drawing/2014/main" id="{EA99A3ED-5314-118F-B475-3918119078FA}"/>
              </a:ext>
            </a:extLst>
          </p:cNvPr>
          <p:cNvSpPr txBox="1"/>
          <p:nvPr/>
        </p:nvSpPr>
        <p:spPr>
          <a:xfrm>
            <a:off x="704620" y="5904316"/>
            <a:ext cx="654775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cs typeface="Arial"/>
              </a:rPr>
              <a:t>source: reproduced from similar slide made by Edwin van Stein, PHUSE SDE, Utrecht 2025</a:t>
            </a:r>
            <a:endParaRPr lang="en-US" sz="1100" dirty="0"/>
          </a:p>
        </p:txBody>
      </p:sp>
      <p:pic>
        <p:nvPicPr>
          <p:cNvPr id="23" name="Graphic 22" descr="Statistics with solid fill">
            <a:extLst>
              <a:ext uri="{FF2B5EF4-FFF2-40B4-BE49-F238E27FC236}">
                <a16:creationId xmlns:a16="http://schemas.microsoft.com/office/drawing/2014/main" id="{EB53B308-70BE-C4DE-EEBB-F6070FE9FB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0223" y="2702681"/>
            <a:ext cx="914400" cy="914400"/>
          </a:xfrm>
          <a:prstGeom prst="rect">
            <a:avLst/>
          </a:prstGeom>
        </p:spPr>
      </p:pic>
      <p:pic>
        <p:nvPicPr>
          <p:cNvPr id="25" name="Picture 24" descr="A pink rectangular object with black background&#10;&#10;AI-generated content may be incorrect.">
            <a:extLst>
              <a:ext uri="{FF2B5EF4-FFF2-40B4-BE49-F238E27FC236}">
                <a16:creationId xmlns:a16="http://schemas.microsoft.com/office/drawing/2014/main" id="{475E31C3-0F5F-6E79-8783-50A52E8E0283}"/>
              </a:ext>
            </a:extLst>
          </p:cNvPr>
          <p:cNvPicPr>
            <a:picLocks noChangeAspect="1"/>
          </p:cNvPicPr>
          <p:nvPr/>
        </p:nvPicPr>
        <p:blipFill>
          <a:blip r:embed="rId4"/>
          <a:stretch>
            <a:fillRect/>
          </a:stretch>
        </p:blipFill>
        <p:spPr>
          <a:xfrm>
            <a:off x="10802816" y="4185649"/>
            <a:ext cx="1036825" cy="864577"/>
          </a:xfrm>
          <a:prstGeom prst="rect">
            <a:avLst/>
          </a:prstGeom>
        </p:spPr>
      </p:pic>
      <p:pic>
        <p:nvPicPr>
          <p:cNvPr id="8" name="Graphic 7" descr="Arrow: Slight curve with solid fill">
            <a:extLst>
              <a:ext uri="{FF2B5EF4-FFF2-40B4-BE49-F238E27FC236}">
                <a16:creationId xmlns:a16="http://schemas.microsoft.com/office/drawing/2014/main" id="{6B1B5774-C104-4B8A-F4EA-D47D5D3933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200000">
            <a:off x="10069370" y="3022089"/>
            <a:ext cx="914400" cy="914400"/>
          </a:xfrm>
          <a:prstGeom prst="rect">
            <a:avLst/>
          </a:prstGeom>
        </p:spPr>
      </p:pic>
      <p:pic>
        <p:nvPicPr>
          <p:cNvPr id="24" name="Graphic 23" descr="Arrow: Slight curve with solid fill">
            <a:extLst>
              <a:ext uri="{FF2B5EF4-FFF2-40B4-BE49-F238E27FC236}">
                <a16:creationId xmlns:a16="http://schemas.microsoft.com/office/drawing/2014/main" id="{2FE42B0E-0FD6-149E-4BFD-3EAAD9046D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400000" flipV="1">
            <a:off x="10069370" y="3622896"/>
            <a:ext cx="914400" cy="914400"/>
          </a:xfrm>
          <a:prstGeom prst="rect">
            <a:avLst/>
          </a:prstGeom>
        </p:spPr>
      </p:pic>
      <p:sp>
        <p:nvSpPr>
          <p:cNvPr id="26" name="Rectangle 25">
            <a:extLst>
              <a:ext uri="{FF2B5EF4-FFF2-40B4-BE49-F238E27FC236}">
                <a16:creationId xmlns:a16="http://schemas.microsoft.com/office/drawing/2014/main" id="{CF5F5C6B-58E4-2FA4-0B08-C7342D007B86}"/>
              </a:ext>
            </a:extLst>
          </p:cNvPr>
          <p:cNvSpPr/>
          <p:nvPr/>
        </p:nvSpPr>
        <p:spPr>
          <a:xfrm>
            <a:off x="5233893" y="2062842"/>
            <a:ext cx="2412285" cy="3614156"/>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a:cs typeface="Arial"/>
              </a:rPr>
              <a:t>Data Handling</a:t>
            </a:r>
            <a:endParaRPr lang="en-US"/>
          </a:p>
        </p:txBody>
      </p:sp>
      <p:sp>
        <p:nvSpPr>
          <p:cNvPr id="28" name="Rectangle 27">
            <a:extLst>
              <a:ext uri="{FF2B5EF4-FFF2-40B4-BE49-F238E27FC236}">
                <a16:creationId xmlns:a16="http://schemas.microsoft.com/office/drawing/2014/main" id="{33C714BC-D5F0-6506-15B4-257F2027253B}"/>
              </a:ext>
            </a:extLst>
          </p:cNvPr>
          <p:cNvSpPr/>
          <p:nvPr/>
        </p:nvSpPr>
        <p:spPr>
          <a:xfrm>
            <a:off x="7645079" y="2062842"/>
            <a:ext cx="2412285" cy="3614156"/>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a:cs typeface="Arial"/>
              </a:rPr>
              <a:t>Analysis Results</a:t>
            </a:r>
            <a:endParaRPr lang="en-US"/>
          </a:p>
        </p:txBody>
      </p:sp>
      <p:graphicFrame>
        <p:nvGraphicFramePr>
          <p:cNvPr id="32" name="Table 31">
            <a:extLst>
              <a:ext uri="{FF2B5EF4-FFF2-40B4-BE49-F238E27FC236}">
                <a16:creationId xmlns:a16="http://schemas.microsoft.com/office/drawing/2014/main" id="{952E8081-7DD3-FFFA-D309-13A15348EEBF}"/>
              </a:ext>
            </a:extLst>
          </p:cNvPr>
          <p:cNvGraphicFramePr>
            <a:graphicFrameLocks noGrp="1"/>
          </p:cNvGraphicFramePr>
          <p:nvPr>
            <p:extLst>
              <p:ext uri="{D42A27DB-BD31-4B8C-83A1-F6EECF244321}">
                <p14:modId xmlns:p14="http://schemas.microsoft.com/office/powerpoint/2010/main" val="582732616"/>
              </p:ext>
            </p:extLst>
          </p:nvPr>
        </p:nvGraphicFramePr>
        <p:xfrm>
          <a:off x="783771" y="2607128"/>
          <a:ext cx="9277405" cy="3055870"/>
        </p:xfrm>
        <a:graphic>
          <a:graphicData uri="http://schemas.openxmlformats.org/drawingml/2006/table">
            <a:tbl>
              <a:tblPr firstRow="1" bandRow="1">
                <a:tableStyleId>{5940675A-B579-460E-94D1-54222C63F5DA}</a:tableStyleId>
              </a:tblPr>
              <a:tblGrid>
                <a:gridCol w="1216527">
                  <a:extLst>
                    <a:ext uri="{9D8B030D-6E8A-4147-A177-3AD203B41FA5}">
                      <a16:colId xmlns:a16="http://schemas.microsoft.com/office/drawing/2014/main" val="532074810"/>
                    </a:ext>
                  </a:extLst>
                </a:gridCol>
                <a:gridCol w="3241052">
                  <a:extLst>
                    <a:ext uri="{9D8B030D-6E8A-4147-A177-3AD203B41FA5}">
                      <a16:colId xmlns:a16="http://schemas.microsoft.com/office/drawing/2014/main" val="2574519632"/>
                    </a:ext>
                  </a:extLst>
                </a:gridCol>
                <a:gridCol w="2404872">
                  <a:extLst>
                    <a:ext uri="{9D8B030D-6E8A-4147-A177-3AD203B41FA5}">
                      <a16:colId xmlns:a16="http://schemas.microsoft.com/office/drawing/2014/main" val="9450403"/>
                    </a:ext>
                  </a:extLst>
                </a:gridCol>
                <a:gridCol w="2414954">
                  <a:extLst>
                    <a:ext uri="{9D8B030D-6E8A-4147-A177-3AD203B41FA5}">
                      <a16:colId xmlns:a16="http://schemas.microsoft.com/office/drawing/2014/main" val="4266848423"/>
                    </a:ext>
                  </a:extLst>
                </a:gridCol>
              </a:tblGrid>
              <a:tr h="686560">
                <a:tc>
                  <a:txBody>
                    <a:bodyPr/>
                    <a:lstStyle/>
                    <a:p>
                      <a:r>
                        <a:rPr lang="en-US" sz="1400"/>
                        <a:t>Submission deliverables</a:t>
                      </a: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endParaRPr lang="en-US"/>
                    </a:p>
                  </a:txBody>
                  <a:tcPr>
                    <a:lnL w="12700">
                      <a:solidFill>
                        <a:schemeClr val="bg2">
                          <a:lumMod val="90000"/>
                        </a:schemeClr>
                      </a:solid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extLst>
                  <a:ext uri="{0D108BD9-81ED-4DB2-BD59-A6C34878D82A}">
                    <a16:rowId xmlns:a16="http://schemas.microsoft.com/office/drawing/2014/main" val="639084372"/>
                  </a:ext>
                </a:extLst>
              </a:tr>
              <a:tr h="1682750">
                <a:tc>
                  <a:txBody>
                    <a:bodyPr/>
                    <a:lstStyle/>
                    <a:p>
                      <a:r>
                        <a:rPr lang="en-US" sz="1400"/>
                        <a:t>Concepts</a:t>
                      </a:r>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endParaRPr lang="en-US"/>
                    </a:p>
                  </a:txBody>
                  <a:tcPr>
                    <a:lnL w="12700">
                      <a:solidFill>
                        <a:schemeClr val="bg2">
                          <a:lumMod val="90000"/>
                        </a:schemeClr>
                      </a:solid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extLst>
                  <a:ext uri="{0D108BD9-81ED-4DB2-BD59-A6C34878D82A}">
                    <a16:rowId xmlns:a16="http://schemas.microsoft.com/office/drawing/2014/main" val="486169393"/>
                  </a:ext>
                </a:extLst>
              </a:tr>
              <a:tr h="686560">
                <a:tc>
                  <a:txBody>
                    <a:bodyPr/>
                    <a:lstStyle/>
                    <a:p>
                      <a:r>
                        <a:rPr lang="en-US" sz="1400" err="1"/>
                        <a:t>eDocuments</a:t>
                      </a:r>
                      <a:endParaRPr lang="en-US" sz="1400"/>
                    </a:p>
                  </a:txBody>
                  <a:tcPr>
                    <a:lnL w="12700">
                      <a:solidFill>
                        <a:schemeClr val="bg2">
                          <a:lumMod val="90000"/>
                        </a:schemeClr>
                      </a:solidFill>
                    </a:lnL>
                    <a:lnR w="12700">
                      <a:solidFill>
                        <a:schemeClr val="bg2">
                          <a:lumMod val="90000"/>
                        </a:schemeClr>
                      </a:solidFill>
                    </a:lnR>
                    <a:lnT w="12700">
                      <a:solidFill>
                        <a:schemeClr val="bg2">
                          <a:lumMod val="90000"/>
                        </a:schemeClr>
                      </a:solidFill>
                    </a:lnT>
                    <a:lnB w="12700">
                      <a:solidFill>
                        <a:schemeClr val="bg2">
                          <a:lumMod val="90000"/>
                        </a:schemeClr>
                      </a:solidFill>
                    </a:lnB>
                  </a:tcPr>
                </a:tc>
                <a:tc>
                  <a:txBody>
                    <a:bodyPr/>
                    <a:lstStyle/>
                    <a:p>
                      <a:pPr lvl="0">
                        <a:buNone/>
                      </a:pPr>
                      <a:endParaRPr lang="en-US"/>
                    </a:p>
                  </a:txBody>
                  <a:tcPr>
                    <a:lnL w="12700">
                      <a:solidFill>
                        <a:schemeClr val="bg2">
                          <a:lumMod val="90000"/>
                        </a:schemeClr>
                      </a:solid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extLst>
                  <a:ext uri="{0D108BD9-81ED-4DB2-BD59-A6C34878D82A}">
                    <a16:rowId xmlns:a16="http://schemas.microsoft.com/office/drawing/2014/main" val="1895733830"/>
                  </a:ext>
                </a:extLst>
              </a:tr>
            </a:tbl>
          </a:graphicData>
        </a:graphic>
      </p:graphicFrame>
      <p:sp>
        <p:nvSpPr>
          <p:cNvPr id="34" name="Rectangle 33">
            <a:extLst>
              <a:ext uri="{FF2B5EF4-FFF2-40B4-BE49-F238E27FC236}">
                <a16:creationId xmlns:a16="http://schemas.microsoft.com/office/drawing/2014/main" id="{458A26DF-F37A-783B-11F0-F5A3AA91A24A}"/>
              </a:ext>
            </a:extLst>
          </p:cNvPr>
          <p:cNvSpPr/>
          <p:nvPr/>
        </p:nvSpPr>
        <p:spPr>
          <a:xfrm>
            <a:off x="1995392" y="2062842"/>
            <a:ext cx="3291841" cy="361415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a:cs typeface="Arial"/>
              </a:rPr>
              <a:t>Data Collection</a:t>
            </a:r>
            <a:endParaRPr lang="en-US"/>
          </a:p>
        </p:txBody>
      </p:sp>
      <p:sp>
        <p:nvSpPr>
          <p:cNvPr id="36" name="Rectangle 35">
            <a:extLst>
              <a:ext uri="{FF2B5EF4-FFF2-40B4-BE49-F238E27FC236}">
                <a16:creationId xmlns:a16="http://schemas.microsoft.com/office/drawing/2014/main" id="{DF093289-439B-0279-A9E0-6B2F4097A8F8}"/>
              </a:ext>
            </a:extLst>
          </p:cNvPr>
          <p:cNvSpPr/>
          <p:nvPr/>
        </p:nvSpPr>
        <p:spPr>
          <a:xfrm>
            <a:off x="2060133" y="2646487"/>
            <a:ext cx="1025094" cy="44399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err="1">
                <a:cs typeface="Arial"/>
              </a:rPr>
              <a:t>SoA</a:t>
            </a:r>
            <a:endParaRPr lang="en-US" sz="1100" err="1"/>
          </a:p>
        </p:txBody>
      </p:sp>
      <p:sp>
        <p:nvSpPr>
          <p:cNvPr id="38" name="Rectangle 37">
            <a:extLst>
              <a:ext uri="{FF2B5EF4-FFF2-40B4-BE49-F238E27FC236}">
                <a16:creationId xmlns:a16="http://schemas.microsoft.com/office/drawing/2014/main" id="{73AAE4D1-2B4A-3810-E465-665725C9265E}"/>
              </a:ext>
            </a:extLst>
          </p:cNvPr>
          <p:cNvSpPr/>
          <p:nvPr/>
        </p:nvSpPr>
        <p:spPr>
          <a:xfrm>
            <a:off x="5282306" y="5075798"/>
            <a:ext cx="4741961" cy="443992"/>
          </a:xfrm>
          <a:prstGeom prst="rect">
            <a:avLst/>
          </a:prstGeom>
          <a:ln>
            <a:no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100" dirty="0" err="1">
                <a:cs typeface="Arial"/>
              </a:rPr>
              <a:t>eSAP</a:t>
            </a:r>
            <a:r>
              <a:rPr lang="en-US" sz="1100" dirty="0">
                <a:cs typeface="Arial"/>
              </a:rPr>
              <a:t> (USDM?)</a:t>
            </a:r>
          </a:p>
        </p:txBody>
      </p:sp>
      <p:sp>
        <p:nvSpPr>
          <p:cNvPr id="40" name="Rectangle 39">
            <a:extLst>
              <a:ext uri="{FF2B5EF4-FFF2-40B4-BE49-F238E27FC236}">
                <a16:creationId xmlns:a16="http://schemas.microsoft.com/office/drawing/2014/main" id="{4575650F-8533-A94C-1CCE-641AA835EF3C}"/>
              </a:ext>
            </a:extLst>
          </p:cNvPr>
          <p:cNvSpPr/>
          <p:nvPr/>
        </p:nvSpPr>
        <p:spPr>
          <a:xfrm>
            <a:off x="3099719" y="2646487"/>
            <a:ext cx="1025094" cy="443992"/>
          </a:xfrm>
          <a:prstGeom prst="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100">
                <a:cs typeface="Arial"/>
              </a:rPr>
              <a:t>eCRF &amp; external data</a:t>
            </a:r>
            <a:endParaRPr lang="en-US" sz="1100" err="1"/>
          </a:p>
        </p:txBody>
      </p:sp>
      <p:sp>
        <p:nvSpPr>
          <p:cNvPr id="42" name="Rectangle 41">
            <a:extLst>
              <a:ext uri="{FF2B5EF4-FFF2-40B4-BE49-F238E27FC236}">
                <a16:creationId xmlns:a16="http://schemas.microsoft.com/office/drawing/2014/main" id="{126EF8F4-20F6-1045-1FDD-8B953A332668}"/>
              </a:ext>
            </a:extLst>
          </p:cNvPr>
          <p:cNvSpPr/>
          <p:nvPr/>
        </p:nvSpPr>
        <p:spPr>
          <a:xfrm>
            <a:off x="5298634" y="2646487"/>
            <a:ext cx="2306125" cy="465763"/>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100" err="1">
                <a:cs typeface="Arial"/>
              </a:rPr>
              <a:t>ADaM</a:t>
            </a:r>
          </a:p>
        </p:txBody>
      </p:sp>
      <p:sp>
        <p:nvSpPr>
          <p:cNvPr id="44" name="Rectangle 43">
            <a:extLst>
              <a:ext uri="{FF2B5EF4-FFF2-40B4-BE49-F238E27FC236}">
                <a16:creationId xmlns:a16="http://schemas.microsoft.com/office/drawing/2014/main" id="{04A3271B-4CBF-5723-BABE-E52BC8A69481}"/>
              </a:ext>
            </a:extLst>
          </p:cNvPr>
          <p:cNvSpPr/>
          <p:nvPr/>
        </p:nvSpPr>
        <p:spPr>
          <a:xfrm>
            <a:off x="4139304" y="2646487"/>
            <a:ext cx="1025094" cy="443992"/>
          </a:xfrm>
          <a:prstGeom prst="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100">
                <a:cs typeface="Arial"/>
              </a:rPr>
              <a:t>SDTM</a:t>
            </a:r>
          </a:p>
        </p:txBody>
      </p:sp>
      <p:sp>
        <p:nvSpPr>
          <p:cNvPr id="48" name="Rectangle 47">
            <a:extLst>
              <a:ext uri="{FF2B5EF4-FFF2-40B4-BE49-F238E27FC236}">
                <a16:creationId xmlns:a16="http://schemas.microsoft.com/office/drawing/2014/main" id="{48EF387E-4D7F-FA81-3AF5-A8FE6B98C9D9}"/>
              </a:ext>
            </a:extLst>
          </p:cNvPr>
          <p:cNvSpPr/>
          <p:nvPr/>
        </p:nvSpPr>
        <p:spPr>
          <a:xfrm>
            <a:off x="2060133" y="5075798"/>
            <a:ext cx="3104267" cy="443992"/>
          </a:xfrm>
          <a:prstGeom prst="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100" err="1">
                <a:cs typeface="Arial"/>
              </a:rPr>
              <a:t>eProtocol</a:t>
            </a:r>
            <a:r>
              <a:rPr lang="en-US" sz="1100">
                <a:cs typeface="Arial"/>
              </a:rPr>
              <a:t> (USDM)</a:t>
            </a:r>
          </a:p>
        </p:txBody>
      </p:sp>
      <p:sp>
        <p:nvSpPr>
          <p:cNvPr id="50" name="Rectangle 49">
            <a:extLst>
              <a:ext uri="{FF2B5EF4-FFF2-40B4-BE49-F238E27FC236}">
                <a16:creationId xmlns:a16="http://schemas.microsoft.com/office/drawing/2014/main" id="{1CA7CD39-BB13-FB73-FCEB-0075D5F388C7}"/>
              </a:ext>
            </a:extLst>
          </p:cNvPr>
          <p:cNvSpPr/>
          <p:nvPr/>
        </p:nvSpPr>
        <p:spPr>
          <a:xfrm>
            <a:off x="7682605" y="2646487"/>
            <a:ext cx="2333340" cy="449435"/>
          </a:xfrm>
          <a:prstGeom prst="rect">
            <a:avLst/>
          </a:prstGeom>
          <a:ln>
            <a:solidFill>
              <a:schemeClr val="accent4"/>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1100">
                <a:cs typeface="Arial"/>
              </a:rPr>
              <a:t>Analysis Data</a:t>
            </a:r>
          </a:p>
        </p:txBody>
      </p:sp>
      <p:sp>
        <p:nvSpPr>
          <p:cNvPr id="52" name="Arrow: Pentagon 51">
            <a:extLst>
              <a:ext uri="{FF2B5EF4-FFF2-40B4-BE49-F238E27FC236}">
                <a16:creationId xmlns:a16="http://schemas.microsoft.com/office/drawing/2014/main" id="{6A75539E-C21D-F939-C234-61F57CAC69E4}"/>
              </a:ext>
            </a:extLst>
          </p:cNvPr>
          <p:cNvSpPr/>
          <p:nvPr/>
        </p:nvSpPr>
        <p:spPr>
          <a:xfrm flipH="1">
            <a:off x="4410944" y="4209309"/>
            <a:ext cx="3190842" cy="686860"/>
          </a:xfrm>
          <a:prstGeom prst="homePlate">
            <a:avLst/>
          </a:prstGeom>
          <a:solidFill>
            <a:schemeClr val="accent6">
              <a:lumMod val="75000"/>
            </a:schemeClr>
          </a:solidFill>
          <a:ln>
            <a:noFill/>
          </a:ln>
        </p:spPr>
        <p:style>
          <a:lnRef idx="3">
            <a:schemeClr val="lt1"/>
          </a:lnRef>
          <a:fillRef idx="1">
            <a:schemeClr val="accent6"/>
          </a:fillRef>
          <a:effectRef idx="1">
            <a:schemeClr val="accent6"/>
          </a:effectRef>
          <a:fontRef idx="minor">
            <a:schemeClr val="lt1"/>
          </a:fontRef>
        </p:style>
        <p:txBody>
          <a:bodyPr lIns="91440" tIns="45720" rIns="91440" bIns="45720" rtlCol="0" anchor="ctr"/>
          <a:lstStyle/>
          <a:p>
            <a:pPr algn="ctr"/>
            <a:r>
              <a:rPr lang="en-US">
                <a:cs typeface="Arial"/>
              </a:rPr>
              <a:t>Derivation Concepts</a:t>
            </a:r>
          </a:p>
          <a:p>
            <a:pPr algn="ctr"/>
            <a:r>
              <a:rPr lang="en-US" sz="1600" i="1">
                <a:cs typeface="Arial"/>
              </a:rPr>
              <a:t>Handling of data</a:t>
            </a:r>
          </a:p>
        </p:txBody>
      </p:sp>
      <p:sp>
        <p:nvSpPr>
          <p:cNvPr id="54" name="Arrow: Pentagon 53">
            <a:extLst>
              <a:ext uri="{FF2B5EF4-FFF2-40B4-BE49-F238E27FC236}">
                <a16:creationId xmlns:a16="http://schemas.microsoft.com/office/drawing/2014/main" id="{D17099D4-82FB-3FE2-25DA-34243605A8C7}"/>
              </a:ext>
            </a:extLst>
          </p:cNvPr>
          <p:cNvSpPr/>
          <p:nvPr/>
        </p:nvSpPr>
        <p:spPr>
          <a:xfrm>
            <a:off x="2060135" y="3431597"/>
            <a:ext cx="4097498" cy="715869"/>
          </a:xfrm>
          <a:prstGeom prst="homePlat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Arial"/>
              </a:rPr>
              <a:t>Biomedical Concepts</a:t>
            </a:r>
          </a:p>
          <a:p>
            <a:pPr algn="ctr"/>
            <a:r>
              <a:rPr lang="en-US" sz="1600" i="1">
                <a:cs typeface="Arial"/>
              </a:rPr>
              <a:t>Meaning of collected data</a:t>
            </a:r>
          </a:p>
        </p:txBody>
      </p:sp>
      <p:sp>
        <p:nvSpPr>
          <p:cNvPr id="58" name="Arrow: Pentagon 19">
            <a:extLst>
              <a:ext uri="{FF2B5EF4-FFF2-40B4-BE49-F238E27FC236}">
                <a16:creationId xmlns:a16="http://schemas.microsoft.com/office/drawing/2014/main" id="{50637FB4-55E1-E448-65F9-066FDA42D04F}"/>
              </a:ext>
            </a:extLst>
          </p:cNvPr>
          <p:cNvSpPr/>
          <p:nvPr/>
        </p:nvSpPr>
        <p:spPr>
          <a:xfrm>
            <a:off x="7682605" y="3321618"/>
            <a:ext cx="2330366" cy="710427"/>
          </a:xfrm>
          <a:prstGeom prst="rect">
            <a:avLst/>
          </a:prstGeom>
          <a:solidFill>
            <a:schemeClr val="accent4">
              <a:lumMod val="75000"/>
            </a:schemeClr>
          </a:solidFill>
          <a:ln>
            <a:noFill/>
          </a:ln>
        </p:spPr>
        <p:style>
          <a:lnRef idx="3">
            <a:schemeClr val="lt1"/>
          </a:lnRef>
          <a:fillRef idx="1">
            <a:schemeClr val="accent6"/>
          </a:fillRef>
          <a:effectRef idx="1">
            <a:schemeClr val="accent6"/>
          </a:effectRef>
          <a:fontRef idx="minor">
            <a:schemeClr val="lt1"/>
          </a:fontRef>
        </p:style>
        <p:txBody>
          <a:bodyPr lIns="91440" tIns="45720" rIns="91440" bIns="45720" rtlCol="0" anchor="ctr"/>
          <a:lstStyle/>
          <a:p>
            <a:pPr algn="ctr"/>
            <a:r>
              <a:rPr lang="en-US">
                <a:cs typeface="Arial"/>
              </a:rPr>
              <a:t>Analysis Concepts</a:t>
            </a:r>
          </a:p>
          <a:p>
            <a:pPr algn="ctr"/>
            <a:r>
              <a:rPr lang="en-US" sz="1600" i="1">
                <a:cs typeface="Arial"/>
              </a:rPr>
              <a:t>Analysis of data</a:t>
            </a:r>
          </a:p>
        </p:txBody>
      </p:sp>
      <p:sp>
        <p:nvSpPr>
          <p:cNvPr id="5" name="Footer Placeholder 5">
            <a:extLst>
              <a:ext uri="{FF2B5EF4-FFF2-40B4-BE49-F238E27FC236}">
                <a16:creationId xmlns:a16="http://schemas.microsoft.com/office/drawing/2014/main" id="{76702797-0E07-AA40-7BCF-94BC3EDA9221}"/>
              </a:ext>
            </a:extLst>
          </p:cNvPr>
          <p:cNvSpPr>
            <a:spLocks noGrp="1"/>
          </p:cNvSpPr>
          <p:nvPr>
            <p:ph type="ftr" sz="quarter" idx="3"/>
          </p:nvPr>
        </p:nvSpPr>
        <p:spPr>
          <a:xfrm>
            <a:off x="3333509" y="6356351"/>
            <a:ext cx="6234896" cy="365125"/>
          </a:xfrm>
        </p:spPr>
        <p:txBody>
          <a:bodyPr/>
          <a:lstStyle/>
          <a:p>
            <a:r>
              <a:rPr lang="en-US"/>
              <a:t>#ClearDataClearImpact</a:t>
            </a:r>
          </a:p>
        </p:txBody>
      </p:sp>
    </p:spTree>
    <p:extLst>
      <p:ext uri="{BB962C8B-B14F-4D97-AF65-F5344CB8AC3E}">
        <p14:creationId xmlns:p14="http://schemas.microsoft.com/office/powerpoint/2010/main" val="2409261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ABC2A-2857-1BEB-FC60-2F69B31626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F04292D-AE93-0E9D-DAF3-B99E107B4667}"/>
              </a:ext>
            </a:extLst>
          </p:cNvPr>
          <p:cNvSpPr>
            <a:spLocks noGrp="1"/>
          </p:cNvSpPr>
          <p:nvPr>
            <p:ph type="title"/>
          </p:nvPr>
        </p:nvSpPr>
        <p:spPr>
          <a:xfrm>
            <a:off x="1066800" y="0"/>
            <a:ext cx="3503735" cy="1325563"/>
          </a:xfrm>
        </p:spPr>
        <p:txBody>
          <a:bodyPr/>
          <a:lstStyle/>
          <a:p>
            <a:r>
              <a:rPr lang="en-GB"/>
              <a:t>AC Basic model </a:t>
            </a:r>
            <a:br>
              <a:rPr lang="en-GB"/>
            </a:br>
            <a:r>
              <a:rPr lang="en-GB"/>
              <a:t>– like BC in USDM</a:t>
            </a:r>
          </a:p>
        </p:txBody>
      </p:sp>
      <p:sp>
        <p:nvSpPr>
          <p:cNvPr id="4" name="Slide Number Placeholder 3">
            <a:extLst>
              <a:ext uri="{FF2B5EF4-FFF2-40B4-BE49-F238E27FC236}">
                <a16:creationId xmlns:a16="http://schemas.microsoft.com/office/drawing/2014/main" id="{FFE77015-5E30-182F-AD64-99BC339950F7}"/>
              </a:ext>
            </a:extLst>
          </p:cNvPr>
          <p:cNvSpPr>
            <a:spLocks noGrp="1"/>
          </p:cNvSpPr>
          <p:nvPr>
            <p:ph type="sldNum" sz="quarter" idx="12"/>
          </p:nvPr>
        </p:nvSpPr>
        <p:spPr/>
        <p:txBody>
          <a:bodyPr/>
          <a:lstStyle/>
          <a:p>
            <a:fld id="{5CB90928-997C-3942-BCFB-86A39E7DAD96}" type="slidenum">
              <a:rPr lang="en-DK" smtClean="0"/>
              <a:pPr/>
              <a:t>25</a:t>
            </a:fld>
            <a:endParaRPr lang="en-DK"/>
          </a:p>
        </p:txBody>
      </p:sp>
      <p:pic>
        <p:nvPicPr>
          <p:cNvPr id="2" name="Picture 1" descr="A diagram of a diagram&#10;&#10;AI-generated content may be incorrect.">
            <a:extLst>
              <a:ext uri="{FF2B5EF4-FFF2-40B4-BE49-F238E27FC236}">
                <a16:creationId xmlns:a16="http://schemas.microsoft.com/office/drawing/2014/main" id="{D850A4A1-A398-8537-4C11-8EFB8018FD4E}"/>
              </a:ext>
            </a:extLst>
          </p:cNvPr>
          <p:cNvPicPr>
            <a:picLocks noChangeAspect="1"/>
          </p:cNvPicPr>
          <p:nvPr/>
        </p:nvPicPr>
        <p:blipFill>
          <a:blip r:embed="rId2"/>
          <a:stretch>
            <a:fillRect/>
          </a:stretch>
        </p:blipFill>
        <p:spPr>
          <a:xfrm>
            <a:off x="5145309" y="197827"/>
            <a:ext cx="5711889" cy="6279172"/>
          </a:xfrm>
          <a:prstGeom prst="rect">
            <a:avLst/>
          </a:prstGeom>
        </p:spPr>
      </p:pic>
      <p:sp>
        <p:nvSpPr>
          <p:cNvPr id="5" name="Footer Placeholder 5">
            <a:extLst>
              <a:ext uri="{FF2B5EF4-FFF2-40B4-BE49-F238E27FC236}">
                <a16:creationId xmlns:a16="http://schemas.microsoft.com/office/drawing/2014/main" id="{2B9F34C2-6937-3939-61B3-7F515289690A}"/>
              </a:ext>
            </a:extLst>
          </p:cNvPr>
          <p:cNvSpPr>
            <a:spLocks noGrp="1"/>
          </p:cNvSpPr>
          <p:nvPr>
            <p:ph type="ftr" sz="quarter" idx="3"/>
          </p:nvPr>
        </p:nvSpPr>
        <p:spPr>
          <a:xfrm>
            <a:off x="3333509" y="6356351"/>
            <a:ext cx="6234896" cy="365125"/>
          </a:xfrm>
        </p:spPr>
        <p:txBody>
          <a:bodyPr/>
          <a:lstStyle/>
          <a:p>
            <a:r>
              <a:rPr lang="en-US"/>
              <a:t>#ClearDataClearImpact</a:t>
            </a:r>
          </a:p>
        </p:txBody>
      </p:sp>
    </p:spTree>
    <p:extLst>
      <p:ext uri="{BB962C8B-B14F-4D97-AF65-F5344CB8AC3E}">
        <p14:creationId xmlns:p14="http://schemas.microsoft.com/office/powerpoint/2010/main" val="2323540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9B7364-9E9B-10D3-CDEC-6DA6D2E4D844}"/>
              </a:ext>
            </a:extLst>
          </p:cNvPr>
          <p:cNvSpPr>
            <a:spLocks noGrp="1"/>
          </p:cNvSpPr>
          <p:nvPr>
            <p:ph type="sldNum" sz="quarter" idx="12"/>
          </p:nvPr>
        </p:nvSpPr>
        <p:spPr/>
        <p:txBody>
          <a:bodyPr/>
          <a:lstStyle/>
          <a:p>
            <a:fld id="{5CB90928-997C-3942-BCFB-86A39E7DAD96}" type="slidenum">
              <a:rPr lang="en-DK" smtClean="0"/>
              <a:pPr/>
              <a:t>26</a:t>
            </a:fld>
            <a:endParaRPr lang="en-DK"/>
          </a:p>
        </p:txBody>
      </p:sp>
      <p:pic>
        <p:nvPicPr>
          <p:cNvPr id="8" name="Picture 7">
            <a:extLst>
              <a:ext uri="{FF2B5EF4-FFF2-40B4-BE49-F238E27FC236}">
                <a16:creationId xmlns:a16="http://schemas.microsoft.com/office/drawing/2014/main" id="{29AA70AC-FC67-3FD3-434F-58B5A22E17E8}"/>
              </a:ext>
            </a:extLst>
          </p:cNvPr>
          <p:cNvPicPr>
            <a:picLocks noChangeAspect="1"/>
          </p:cNvPicPr>
          <p:nvPr/>
        </p:nvPicPr>
        <p:blipFill>
          <a:blip r:embed="rId2"/>
          <a:stretch>
            <a:fillRect/>
          </a:stretch>
        </p:blipFill>
        <p:spPr>
          <a:xfrm>
            <a:off x="1545972" y="1215774"/>
            <a:ext cx="4416256" cy="4684105"/>
          </a:xfrm>
          <a:prstGeom prst="rect">
            <a:avLst/>
          </a:prstGeom>
          <a:effectLst>
            <a:outerShdw blurRad="63500" sx="102000" sy="102000" algn="ctr" rotWithShape="0">
              <a:prstClr val="black">
                <a:alpha val="40000"/>
              </a:prstClr>
            </a:outerShdw>
          </a:effectLst>
        </p:spPr>
      </p:pic>
      <p:sp>
        <p:nvSpPr>
          <p:cNvPr id="9" name="TextBox 8">
            <a:extLst>
              <a:ext uri="{FF2B5EF4-FFF2-40B4-BE49-F238E27FC236}">
                <a16:creationId xmlns:a16="http://schemas.microsoft.com/office/drawing/2014/main" id="{9C726053-484A-52DF-F510-B4607120F23F}"/>
              </a:ext>
            </a:extLst>
          </p:cNvPr>
          <p:cNvSpPr txBox="1"/>
          <p:nvPr/>
        </p:nvSpPr>
        <p:spPr>
          <a:xfrm>
            <a:off x="1094641" y="3219852"/>
            <a:ext cx="1596856" cy="923330"/>
          </a:xfrm>
          <a:prstGeom prst="rect">
            <a:avLst/>
          </a:prstGeom>
          <a:solidFill>
            <a:schemeClr val="bg1"/>
          </a:solidFill>
        </p:spPr>
        <p:txBody>
          <a:bodyPr wrap="square" rtlCol="0">
            <a:spAutoFit/>
          </a:bodyPr>
          <a:lstStyle/>
          <a:p>
            <a:r>
              <a:rPr lang="en-GB"/>
              <a:t>BC and types of properties example</a:t>
            </a:r>
          </a:p>
        </p:txBody>
      </p:sp>
      <p:sp>
        <p:nvSpPr>
          <p:cNvPr id="10" name="TextBox 9">
            <a:extLst>
              <a:ext uri="{FF2B5EF4-FFF2-40B4-BE49-F238E27FC236}">
                <a16:creationId xmlns:a16="http://schemas.microsoft.com/office/drawing/2014/main" id="{1277F94D-3B8A-AE66-747D-46498AD429C4}"/>
              </a:ext>
            </a:extLst>
          </p:cNvPr>
          <p:cNvSpPr txBox="1"/>
          <p:nvPr/>
        </p:nvSpPr>
        <p:spPr>
          <a:xfrm>
            <a:off x="9558933" y="5987018"/>
            <a:ext cx="2122207" cy="646331"/>
          </a:xfrm>
          <a:prstGeom prst="rect">
            <a:avLst/>
          </a:prstGeom>
          <a:noFill/>
        </p:spPr>
        <p:txBody>
          <a:bodyPr wrap="square" rtlCol="0">
            <a:spAutoFit/>
          </a:bodyPr>
          <a:lstStyle/>
          <a:p>
            <a:r>
              <a:rPr lang="en-GB">
                <a:hlinkClick r:id="rId3"/>
              </a:rPr>
              <a:t>STATO</a:t>
            </a:r>
            <a:r>
              <a:rPr lang="en-GB"/>
              <a:t> stat ontology</a:t>
            </a:r>
          </a:p>
        </p:txBody>
      </p:sp>
      <p:sp>
        <p:nvSpPr>
          <p:cNvPr id="3" name="Title 2">
            <a:extLst>
              <a:ext uri="{FF2B5EF4-FFF2-40B4-BE49-F238E27FC236}">
                <a16:creationId xmlns:a16="http://schemas.microsoft.com/office/drawing/2014/main" id="{9AB9F6AE-1971-CA2A-AFAC-659600127C0E}"/>
              </a:ext>
            </a:extLst>
          </p:cNvPr>
          <p:cNvSpPr>
            <a:spLocks noGrp="1"/>
          </p:cNvSpPr>
          <p:nvPr>
            <p:ph type="title"/>
          </p:nvPr>
        </p:nvSpPr>
        <p:spPr/>
        <p:txBody>
          <a:bodyPr/>
          <a:lstStyle/>
          <a:p>
            <a:r>
              <a:rPr lang="en-GB"/>
              <a:t>What kind of properties for AC?</a:t>
            </a:r>
          </a:p>
        </p:txBody>
      </p:sp>
      <p:sp>
        <p:nvSpPr>
          <p:cNvPr id="5" name="Footer Placeholder 5">
            <a:extLst>
              <a:ext uri="{FF2B5EF4-FFF2-40B4-BE49-F238E27FC236}">
                <a16:creationId xmlns:a16="http://schemas.microsoft.com/office/drawing/2014/main" id="{CBD31EA1-B410-962D-32C7-C49385245052}"/>
              </a:ext>
            </a:extLst>
          </p:cNvPr>
          <p:cNvSpPr>
            <a:spLocks noGrp="1"/>
          </p:cNvSpPr>
          <p:nvPr>
            <p:ph type="ftr" sz="quarter" idx="3"/>
          </p:nvPr>
        </p:nvSpPr>
        <p:spPr>
          <a:xfrm>
            <a:off x="3333509" y="6356351"/>
            <a:ext cx="6234896" cy="365125"/>
          </a:xfrm>
        </p:spPr>
        <p:txBody>
          <a:bodyPr/>
          <a:lstStyle/>
          <a:p>
            <a:r>
              <a:rPr lang="en-US"/>
              <a:t>#ClearDataClearImpact</a:t>
            </a:r>
          </a:p>
        </p:txBody>
      </p:sp>
    </p:spTree>
    <p:extLst>
      <p:ext uri="{BB962C8B-B14F-4D97-AF65-F5344CB8AC3E}">
        <p14:creationId xmlns:p14="http://schemas.microsoft.com/office/powerpoint/2010/main" val="367819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CB0EE-61F8-3137-674B-F6C81EDDA9E9}"/>
              </a:ext>
            </a:extLst>
          </p:cNvPr>
          <p:cNvSpPr>
            <a:spLocks noGrp="1"/>
          </p:cNvSpPr>
          <p:nvPr>
            <p:ph type="title"/>
          </p:nvPr>
        </p:nvSpPr>
        <p:spPr/>
        <p:txBody>
          <a:bodyPr/>
          <a:lstStyle/>
          <a:p>
            <a:r>
              <a:rPr lang="en-US">
                <a:cs typeface="Arial"/>
              </a:rPr>
              <a:t>Structuring the analysis text</a:t>
            </a:r>
            <a:endParaRPr lang="en-US"/>
          </a:p>
        </p:txBody>
      </p:sp>
      <p:sp>
        <p:nvSpPr>
          <p:cNvPr id="3" name="Content Placeholder 2">
            <a:extLst>
              <a:ext uri="{FF2B5EF4-FFF2-40B4-BE49-F238E27FC236}">
                <a16:creationId xmlns:a16="http://schemas.microsoft.com/office/drawing/2014/main" id="{EDCA5855-1D6A-A487-255B-C45D05F777AE}"/>
              </a:ext>
            </a:extLst>
          </p:cNvPr>
          <p:cNvSpPr>
            <a:spLocks noGrp="1"/>
          </p:cNvSpPr>
          <p:nvPr>
            <p:ph sz="half" idx="1"/>
          </p:nvPr>
        </p:nvSpPr>
        <p:spPr>
          <a:xfrm>
            <a:off x="1066801" y="1481668"/>
            <a:ext cx="5275875" cy="4695297"/>
          </a:xfrm>
        </p:spPr>
        <p:txBody>
          <a:bodyPr vert="horz" lIns="0" tIns="0" rIns="0" bIns="0" rtlCol="0" anchor="t">
            <a:noAutofit/>
          </a:bodyPr>
          <a:lstStyle/>
          <a:p>
            <a:pPr marL="0" indent="0">
              <a:buNone/>
            </a:pPr>
            <a:r>
              <a:rPr lang="en-US" sz="2000"/>
              <a:t>The primary analysis of the ADAS-Cog (11) at Week 24 will use the efficacy population with LOCF imputation for any missing values at Week 24.</a:t>
            </a:r>
          </a:p>
          <a:p>
            <a:pPr marL="0" indent="0">
              <a:buNone/>
            </a:pPr>
            <a:r>
              <a:rPr lang="en-US" sz="2000"/>
              <a:t>An ANCOVA model will be used with the baseline score, site, and treatment included as independent variables.</a:t>
            </a:r>
            <a:endParaRPr lang="en-US" sz="2000">
              <a:cs typeface="Arial"/>
            </a:endParaRPr>
          </a:p>
          <a:p>
            <a:pPr marL="0" indent="0">
              <a:buNone/>
            </a:pPr>
            <a:r>
              <a:rPr lang="en-US" sz="2000"/>
              <a:t>Treatment will be included as a continuous variable, and results for a test of dose response will be produced.</a:t>
            </a:r>
            <a:endParaRPr lang="en-US" sz="2000">
              <a:cs typeface="Arial"/>
            </a:endParaRPr>
          </a:p>
          <a:p>
            <a:pPr marL="0" indent="0">
              <a:buNone/>
            </a:pPr>
            <a:r>
              <a:rPr lang="en-US" sz="2000"/>
              <a:t>Interaction terms will not be investigated.</a:t>
            </a:r>
            <a:endParaRPr lang="en-US" sz="1800"/>
          </a:p>
        </p:txBody>
      </p:sp>
      <p:sp>
        <p:nvSpPr>
          <p:cNvPr id="5" name="Picture Placeholder 4">
            <a:extLst>
              <a:ext uri="{FF2B5EF4-FFF2-40B4-BE49-F238E27FC236}">
                <a16:creationId xmlns:a16="http://schemas.microsoft.com/office/drawing/2014/main" id="{70ACBD7D-836B-4C40-6A1A-D84B48A3ABD9}"/>
              </a:ext>
            </a:extLst>
          </p:cNvPr>
          <p:cNvSpPr>
            <a:spLocks noGrp="1"/>
          </p:cNvSpPr>
          <p:nvPr>
            <p:ph sz="half" idx="2"/>
          </p:nvPr>
        </p:nvSpPr>
        <p:spPr/>
        <p:txBody>
          <a:bodyPr vert="horz" lIns="0" tIns="0" rIns="0" bIns="0" rtlCol="0" anchor="t">
            <a:noAutofit/>
          </a:bodyPr>
          <a:lstStyle/>
          <a:p>
            <a:pPr marL="0" indent="0">
              <a:buNone/>
            </a:pPr>
            <a:r>
              <a:rPr lang="en-US" sz="2000">
                <a:cs typeface="Arial" panose="020B0604020202020204"/>
              </a:rPr>
              <a:t>The primary analysis of the </a:t>
            </a:r>
            <a:r>
              <a:rPr lang="en-US" sz="2000">
                <a:solidFill>
                  <a:srgbClr val="FF0000"/>
                </a:solidFill>
                <a:cs typeface="Arial" panose="020B0604020202020204"/>
              </a:rPr>
              <a:t>[ADAS-Cog (11)]</a:t>
            </a:r>
            <a:r>
              <a:rPr lang="en-US" sz="2000">
                <a:solidFill>
                  <a:srgbClr val="134678"/>
                </a:solidFill>
                <a:cs typeface="Arial" panose="020B0604020202020204"/>
              </a:rPr>
              <a:t> </a:t>
            </a:r>
            <a:r>
              <a:rPr lang="en-US" sz="2000">
                <a:cs typeface="Arial" panose="020B0604020202020204"/>
              </a:rPr>
              <a:t>at </a:t>
            </a:r>
            <a:r>
              <a:rPr lang="en-US" sz="2000">
                <a:solidFill>
                  <a:srgbClr val="FF0000"/>
                </a:solidFill>
                <a:cs typeface="Arial" panose="020B0604020202020204"/>
              </a:rPr>
              <a:t>[Week 24]</a:t>
            </a:r>
            <a:r>
              <a:rPr lang="en-US" sz="2000">
                <a:cs typeface="Arial" panose="020B0604020202020204"/>
              </a:rPr>
              <a:t> will use the </a:t>
            </a:r>
            <a:r>
              <a:rPr lang="en-US" sz="2000">
                <a:solidFill>
                  <a:srgbClr val="FF0000"/>
                </a:solidFill>
                <a:cs typeface="Arial" panose="020B0604020202020204"/>
              </a:rPr>
              <a:t>[efficacy population]</a:t>
            </a:r>
            <a:r>
              <a:rPr lang="en-US" sz="2000">
                <a:solidFill>
                  <a:srgbClr val="134678"/>
                </a:solidFill>
                <a:cs typeface="Arial" panose="020B0604020202020204"/>
              </a:rPr>
              <a:t> </a:t>
            </a:r>
            <a:r>
              <a:rPr lang="en-US" sz="2000">
                <a:cs typeface="Arial" panose="020B0604020202020204"/>
              </a:rPr>
              <a:t>with </a:t>
            </a:r>
            <a:r>
              <a:rPr lang="en-US" sz="2000">
                <a:solidFill>
                  <a:srgbClr val="FF0000"/>
                </a:solidFill>
                <a:cs typeface="Arial" panose="020B0604020202020204"/>
              </a:rPr>
              <a:t>[LOCF imputation]</a:t>
            </a:r>
            <a:r>
              <a:rPr lang="en-US" sz="2000">
                <a:solidFill>
                  <a:srgbClr val="134678"/>
                </a:solidFill>
                <a:cs typeface="Arial" panose="020B0604020202020204"/>
              </a:rPr>
              <a:t> </a:t>
            </a:r>
            <a:r>
              <a:rPr lang="en-US" sz="2000">
                <a:cs typeface="Arial" panose="020B0604020202020204"/>
              </a:rPr>
              <a:t>for any missing values at Week 24.</a:t>
            </a:r>
            <a:endParaRPr lang="en-US" sz="2000"/>
          </a:p>
          <a:p>
            <a:pPr marL="0" indent="0">
              <a:buNone/>
            </a:pPr>
            <a:r>
              <a:rPr lang="en-US" sz="2000">
                <a:cs typeface="Arial" panose="020B0604020202020204"/>
              </a:rPr>
              <a:t>An </a:t>
            </a:r>
            <a:r>
              <a:rPr lang="en-US" sz="2000">
                <a:solidFill>
                  <a:srgbClr val="FF0000"/>
                </a:solidFill>
                <a:cs typeface="Arial" panose="020B0604020202020204"/>
              </a:rPr>
              <a:t>[ANCOVA model]</a:t>
            </a:r>
            <a:r>
              <a:rPr lang="en-US" sz="2000">
                <a:solidFill>
                  <a:srgbClr val="134678"/>
                </a:solidFill>
                <a:cs typeface="Arial" panose="020B0604020202020204"/>
              </a:rPr>
              <a:t> </a:t>
            </a:r>
            <a:r>
              <a:rPr lang="en-US" sz="2000">
                <a:cs typeface="Arial" panose="020B0604020202020204"/>
              </a:rPr>
              <a:t>will be used with the </a:t>
            </a:r>
            <a:r>
              <a:rPr lang="en-US" sz="2000">
                <a:solidFill>
                  <a:srgbClr val="FF0000"/>
                </a:solidFill>
                <a:cs typeface="Arial" panose="020B0604020202020204"/>
              </a:rPr>
              <a:t>[baseline score]</a:t>
            </a:r>
            <a:r>
              <a:rPr lang="en-US" sz="2000">
                <a:cs typeface="Arial" panose="020B0604020202020204"/>
              </a:rPr>
              <a:t>, </a:t>
            </a:r>
            <a:r>
              <a:rPr lang="en-US" sz="2000">
                <a:solidFill>
                  <a:srgbClr val="FF0000"/>
                </a:solidFill>
                <a:cs typeface="Arial" panose="020B0604020202020204"/>
              </a:rPr>
              <a:t>[site]</a:t>
            </a:r>
            <a:r>
              <a:rPr lang="en-US" sz="2000">
                <a:cs typeface="Arial" panose="020B0604020202020204"/>
              </a:rPr>
              <a:t>, and </a:t>
            </a:r>
            <a:r>
              <a:rPr lang="en-US" sz="2000">
                <a:solidFill>
                  <a:srgbClr val="FF0000"/>
                </a:solidFill>
                <a:cs typeface="Arial" panose="020B0604020202020204"/>
              </a:rPr>
              <a:t>[treatment]</a:t>
            </a:r>
            <a:r>
              <a:rPr lang="en-US" sz="2000">
                <a:solidFill>
                  <a:srgbClr val="134678"/>
                </a:solidFill>
                <a:cs typeface="Arial" panose="020B0604020202020204"/>
              </a:rPr>
              <a:t> </a:t>
            </a:r>
            <a:r>
              <a:rPr lang="en-US" sz="2000">
                <a:cs typeface="Arial" panose="020B0604020202020204"/>
              </a:rPr>
              <a:t>included as independent variables.</a:t>
            </a:r>
            <a:endParaRPr lang="en-US" sz="2000"/>
          </a:p>
          <a:p>
            <a:pPr marL="0" indent="0">
              <a:buNone/>
            </a:pPr>
            <a:r>
              <a:rPr lang="en-US" sz="2000">
                <a:cs typeface="Arial" panose="020B0604020202020204"/>
              </a:rPr>
              <a:t>Treatment will be included as a </a:t>
            </a:r>
            <a:r>
              <a:rPr lang="en-US" sz="2000">
                <a:solidFill>
                  <a:srgbClr val="FF0000"/>
                </a:solidFill>
                <a:cs typeface="Arial" panose="020B0604020202020204"/>
              </a:rPr>
              <a:t>[continuous variable]</a:t>
            </a:r>
            <a:r>
              <a:rPr lang="en-US" sz="2000">
                <a:cs typeface="Arial" panose="020B0604020202020204"/>
              </a:rPr>
              <a:t>, and results for a </a:t>
            </a:r>
            <a:r>
              <a:rPr lang="en-US" sz="2000">
                <a:solidFill>
                  <a:srgbClr val="FF0000"/>
                </a:solidFill>
                <a:cs typeface="Arial" panose="020B0604020202020204"/>
              </a:rPr>
              <a:t>[test of dose response]</a:t>
            </a:r>
            <a:r>
              <a:rPr lang="en-US" sz="2000">
                <a:cs typeface="Arial" panose="020B0604020202020204"/>
              </a:rPr>
              <a:t> will be produced.</a:t>
            </a:r>
            <a:endParaRPr lang="en-US" sz="2000"/>
          </a:p>
          <a:p>
            <a:pPr marL="0" indent="0">
              <a:buNone/>
            </a:pPr>
            <a:r>
              <a:rPr lang="en-US" sz="2000">
                <a:solidFill>
                  <a:srgbClr val="FF0000"/>
                </a:solidFill>
                <a:cs typeface="Arial" panose="020B0604020202020204"/>
              </a:rPr>
              <a:t>[Interaction terms will not be investigated]</a:t>
            </a:r>
            <a:r>
              <a:rPr lang="en-US" sz="2000">
                <a:cs typeface="Arial" panose="020B0604020202020204"/>
              </a:rPr>
              <a:t>.</a:t>
            </a:r>
            <a:endParaRPr lang="en-US" sz="2000"/>
          </a:p>
        </p:txBody>
      </p:sp>
      <p:sp>
        <p:nvSpPr>
          <p:cNvPr id="4" name="Slide Number Placeholder 3">
            <a:extLst>
              <a:ext uri="{FF2B5EF4-FFF2-40B4-BE49-F238E27FC236}">
                <a16:creationId xmlns:a16="http://schemas.microsoft.com/office/drawing/2014/main" id="{A58DDBF9-1AA9-E408-196E-32F642A75B31}"/>
              </a:ext>
            </a:extLst>
          </p:cNvPr>
          <p:cNvSpPr>
            <a:spLocks noGrp="1"/>
          </p:cNvSpPr>
          <p:nvPr>
            <p:ph type="sldNum" sz="quarter" idx="12"/>
          </p:nvPr>
        </p:nvSpPr>
        <p:spPr/>
        <p:txBody>
          <a:bodyPr/>
          <a:lstStyle/>
          <a:p>
            <a:fld id="{EB4FF9C4-EEBF-D24D-8A4E-C0B9CCE3F975}" type="slidenum">
              <a:rPr lang="en-US" smtClean="0"/>
              <a:t>27</a:t>
            </a:fld>
            <a:endParaRPr lang="en-US"/>
          </a:p>
        </p:txBody>
      </p:sp>
      <p:sp>
        <p:nvSpPr>
          <p:cNvPr id="6" name="Footer Placeholder 5">
            <a:extLst>
              <a:ext uri="{FF2B5EF4-FFF2-40B4-BE49-F238E27FC236}">
                <a16:creationId xmlns:a16="http://schemas.microsoft.com/office/drawing/2014/main" id="{810BA8FC-03E9-1ACD-92A9-388E751AB4C2}"/>
              </a:ext>
            </a:extLst>
          </p:cNvPr>
          <p:cNvSpPr>
            <a:spLocks noGrp="1"/>
          </p:cNvSpPr>
          <p:nvPr>
            <p:ph type="ftr" sz="quarter" idx="3"/>
          </p:nvPr>
        </p:nvSpPr>
        <p:spPr/>
        <p:txBody>
          <a:bodyPr/>
          <a:lstStyle/>
          <a:p>
            <a:r>
              <a:rPr lang="en-US"/>
              <a:t>#ClearDataClearImpact</a:t>
            </a:r>
          </a:p>
        </p:txBody>
      </p:sp>
    </p:spTree>
    <p:extLst>
      <p:ext uri="{BB962C8B-B14F-4D97-AF65-F5344CB8AC3E}">
        <p14:creationId xmlns:p14="http://schemas.microsoft.com/office/powerpoint/2010/main" val="4283434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C6865-1489-5312-31C7-76701BF41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59464A-A2D5-B9E3-56B8-7EC2716352A1}"/>
              </a:ext>
            </a:extLst>
          </p:cNvPr>
          <p:cNvSpPr>
            <a:spLocks noGrp="1"/>
          </p:cNvSpPr>
          <p:nvPr>
            <p:ph type="title"/>
          </p:nvPr>
        </p:nvSpPr>
        <p:spPr/>
        <p:txBody>
          <a:bodyPr/>
          <a:lstStyle/>
          <a:p>
            <a:r>
              <a:rPr lang="en-US">
                <a:cs typeface="Arial"/>
              </a:rPr>
              <a:t>Statistical Analysis Mapping Table - example</a:t>
            </a:r>
            <a:endParaRPr lang="en-US"/>
          </a:p>
        </p:txBody>
      </p:sp>
      <p:sp>
        <p:nvSpPr>
          <p:cNvPr id="4" name="Slide Number Placeholder 3">
            <a:extLst>
              <a:ext uri="{FF2B5EF4-FFF2-40B4-BE49-F238E27FC236}">
                <a16:creationId xmlns:a16="http://schemas.microsoft.com/office/drawing/2014/main" id="{19125AA9-856D-A955-3C72-D9681B0D37E0}"/>
              </a:ext>
            </a:extLst>
          </p:cNvPr>
          <p:cNvSpPr>
            <a:spLocks noGrp="1"/>
          </p:cNvSpPr>
          <p:nvPr>
            <p:ph type="sldNum" sz="quarter" idx="12"/>
          </p:nvPr>
        </p:nvSpPr>
        <p:spPr/>
        <p:txBody>
          <a:bodyPr/>
          <a:lstStyle/>
          <a:p>
            <a:fld id="{EB4FF9C4-EEBF-D24D-8A4E-C0B9CCE3F975}" type="slidenum">
              <a:rPr lang="en-US" smtClean="0"/>
              <a:t>28</a:t>
            </a:fld>
            <a:endParaRPr lang="en-US"/>
          </a:p>
        </p:txBody>
      </p:sp>
      <p:sp>
        <p:nvSpPr>
          <p:cNvPr id="6" name="Footer Placeholder 5">
            <a:extLst>
              <a:ext uri="{FF2B5EF4-FFF2-40B4-BE49-F238E27FC236}">
                <a16:creationId xmlns:a16="http://schemas.microsoft.com/office/drawing/2014/main" id="{F8E66EB1-EDB1-7661-B320-BCC262D3C8E8}"/>
              </a:ext>
            </a:extLst>
          </p:cNvPr>
          <p:cNvSpPr>
            <a:spLocks noGrp="1"/>
          </p:cNvSpPr>
          <p:nvPr>
            <p:ph type="ftr" sz="quarter" idx="3"/>
          </p:nvPr>
        </p:nvSpPr>
        <p:spPr/>
        <p:txBody>
          <a:bodyPr/>
          <a:lstStyle/>
          <a:p>
            <a:r>
              <a:rPr lang="en-US"/>
              <a:t>#ClearDataClearImpact</a:t>
            </a:r>
          </a:p>
        </p:txBody>
      </p:sp>
      <p:sp>
        <p:nvSpPr>
          <p:cNvPr id="8" name="Content Placeholder 7">
            <a:extLst>
              <a:ext uri="{FF2B5EF4-FFF2-40B4-BE49-F238E27FC236}">
                <a16:creationId xmlns:a16="http://schemas.microsoft.com/office/drawing/2014/main" id="{C682EA36-9B8C-011E-A32C-731BFD464DBE}"/>
              </a:ext>
            </a:extLst>
          </p:cNvPr>
          <p:cNvSpPr>
            <a:spLocks noGrp="1"/>
          </p:cNvSpPr>
          <p:nvPr>
            <p:ph sz="half" idx="1"/>
          </p:nvPr>
        </p:nvSpPr>
        <p:spPr>
          <a:xfrm>
            <a:off x="1066801" y="1389863"/>
            <a:ext cx="3202355" cy="4665989"/>
          </a:xfrm>
        </p:spPr>
        <p:txBody>
          <a:bodyPr vert="horz" lIns="0" tIns="0" rIns="0" bIns="0" rtlCol="0" anchor="t">
            <a:normAutofit/>
          </a:bodyPr>
          <a:lstStyle/>
          <a:p>
            <a:pPr marL="0" indent="0">
              <a:buNone/>
            </a:pPr>
            <a:r>
              <a:rPr lang="en-US" sz="1600">
                <a:cs typeface="Arial" panose="020B0604020202020204"/>
              </a:rPr>
              <a:t>The primary analysis of the </a:t>
            </a:r>
            <a:r>
              <a:rPr lang="en-US" sz="1600">
                <a:solidFill>
                  <a:srgbClr val="FF0000"/>
                </a:solidFill>
                <a:cs typeface="Arial" panose="020B0604020202020204"/>
              </a:rPr>
              <a:t>[ADAS-Cog (11)]</a:t>
            </a:r>
            <a:r>
              <a:rPr lang="en-US" sz="1600">
                <a:cs typeface="Arial" panose="020B0604020202020204"/>
              </a:rPr>
              <a:t> at </a:t>
            </a:r>
            <a:r>
              <a:rPr lang="en-US" sz="1600">
                <a:solidFill>
                  <a:srgbClr val="FF0000"/>
                </a:solidFill>
                <a:cs typeface="Arial" panose="020B0604020202020204"/>
              </a:rPr>
              <a:t>[Week 24]</a:t>
            </a:r>
            <a:r>
              <a:rPr lang="en-US" sz="1600">
                <a:cs typeface="Arial" panose="020B0604020202020204"/>
              </a:rPr>
              <a:t> will use the </a:t>
            </a:r>
            <a:r>
              <a:rPr lang="en-US" sz="1600">
                <a:solidFill>
                  <a:srgbClr val="FF0000"/>
                </a:solidFill>
                <a:cs typeface="Arial" panose="020B0604020202020204"/>
              </a:rPr>
              <a:t>[efficacy population]</a:t>
            </a:r>
            <a:r>
              <a:rPr lang="en-US" sz="1600">
                <a:cs typeface="Arial" panose="020B0604020202020204"/>
              </a:rPr>
              <a:t> with </a:t>
            </a:r>
            <a:r>
              <a:rPr lang="en-US" sz="1600">
                <a:solidFill>
                  <a:srgbClr val="FF0000"/>
                </a:solidFill>
                <a:cs typeface="Arial" panose="020B0604020202020204"/>
              </a:rPr>
              <a:t>[LOCF imputation]</a:t>
            </a:r>
            <a:r>
              <a:rPr lang="en-US" sz="1600">
                <a:cs typeface="Arial" panose="020B0604020202020204"/>
              </a:rPr>
              <a:t> for any missing values at Week 24.</a:t>
            </a:r>
          </a:p>
          <a:p>
            <a:pPr marL="0" indent="0">
              <a:buNone/>
            </a:pPr>
            <a:r>
              <a:rPr lang="en-US" sz="1600">
                <a:cs typeface="Arial" panose="020B0604020202020204"/>
              </a:rPr>
              <a:t>An </a:t>
            </a:r>
            <a:r>
              <a:rPr lang="en-US" sz="1600">
                <a:solidFill>
                  <a:srgbClr val="FF0000"/>
                </a:solidFill>
                <a:cs typeface="Arial" panose="020B0604020202020204"/>
              </a:rPr>
              <a:t>[ANCOVA model]</a:t>
            </a:r>
            <a:r>
              <a:rPr lang="en-US" sz="1600">
                <a:cs typeface="Arial" panose="020B0604020202020204"/>
              </a:rPr>
              <a:t> will be used with the </a:t>
            </a:r>
            <a:r>
              <a:rPr lang="en-US" sz="1600">
                <a:solidFill>
                  <a:srgbClr val="FF0000"/>
                </a:solidFill>
                <a:cs typeface="Arial" panose="020B0604020202020204"/>
              </a:rPr>
              <a:t>[baseline score]</a:t>
            </a:r>
            <a:r>
              <a:rPr lang="en-US" sz="1600">
                <a:cs typeface="Arial" panose="020B0604020202020204"/>
              </a:rPr>
              <a:t>, </a:t>
            </a:r>
            <a:r>
              <a:rPr lang="en-US" sz="1600">
                <a:solidFill>
                  <a:srgbClr val="FF0000"/>
                </a:solidFill>
                <a:cs typeface="Arial" panose="020B0604020202020204"/>
              </a:rPr>
              <a:t>[site]</a:t>
            </a:r>
            <a:r>
              <a:rPr lang="en-US" sz="1600">
                <a:cs typeface="Arial" panose="020B0604020202020204"/>
              </a:rPr>
              <a:t>, and </a:t>
            </a:r>
            <a:r>
              <a:rPr lang="en-US" sz="1600">
                <a:solidFill>
                  <a:srgbClr val="FF0000"/>
                </a:solidFill>
                <a:cs typeface="Arial" panose="020B0604020202020204"/>
              </a:rPr>
              <a:t>[treatment]</a:t>
            </a:r>
            <a:r>
              <a:rPr lang="en-US" sz="1600">
                <a:cs typeface="Arial" panose="020B0604020202020204"/>
              </a:rPr>
              <a:t> included as independent variables</a:t>
            </a:r>
            <a:r>
              <a:rPr lang="en-US" sz="1600">
                <a:solidFill>
                  <a:srgbClr val="134678"/>
                </a:solidFill>
                <a:cs typeface="Arial" panose="020B0604020202020204"/>
              </a:rPr>
              <a:t>.</a:t>
            </a:r>
            <a:endParaRPr lang="en-US" sz="1600">
              <a:cs typeface="Arial" panose="020B0604020202020204"/>
            </a:endParaRPr>
          </a:p>
          <a:p>
            <a:pPr marL="0" indent="0">
              <a:buNone/>
            </a:pPr>
            <a:r>
              <a:rPr lang="en-US" sz="1600">
                <a:cs typeface="Arial" panose="020B0604020202020204"/>
              </a:rPr>
              <a:t>Treatment will be included as a </a:t>
            </a:r>
            <a:r>
              <a:rPr lang="en-US" sz="1600">
                <a:solidFill>
                  <a:srgbClr val="FF0000"/>
                </a:solidFill>
                <a:cs typeface="Arial" panose="020B0604020202020204"/>
              </a:rPr>
              <a:t>[continuous variable]</a:t>
            </a:r>
            <a:r>
              <a:rPr lang="en-US" sz="1600">
                <a:cs typeface="Arial" panose="020B0604020202020204"/>
              </a:rPr>
              <a:t>, and results for a </a:t>
            </a:r>
            <a:r>
              <a:rPr lang="en-US" sz="1600">
                <a:solidFill>
                  <a:srgbClr val="FF0000"/>
                </a:solidFill>
                <a:cs typeface="Arial" panose="020B0604020202020204"/>
              </a:rPr>
              <a:t>[test of dose response]</a:t>
            </a:r>
            <a:r>
              <a:rPr lang="en-US" sz="1600">
                <a:cs typeface="Arial" panose="020B0604020202020204"/>
              </a:rPr>
              <a:t> will be produced.</a:t>
            </a:r>
          </a:p>
          <a:p>
            <a:pPr marL="0" indent="0">
              <a:buNone/>
            </a:pPr>
            <a:r>
              <a:rPr lang="en-US" sz="1600">
                <a:solidFill>
                  <a:srgbClr val="FF0000"/>
                </a:solidFill>
                <a:cs typeface="Arial" panose="020B0604020202020204"/>
              </a:rPr>
              <a:t>[Interaction terms will not be investigated]</a:t>
            </a:r>
            <a:r>
              <a:rPr lang="en-US" sz="1600">
                <a:cs typeface="Arial" panose="020B0604020202020204"/>
              </a:rPr>
              <a:t>.</a:t>
            </a:r>
          </a:p>
        </p:txBody>
      </p:sp>
      <p:graphicFrame>
        <p:nvGraphicFramePr>
          <p:cNvPr id="19" name="Table 18">
            <a:extLst>
              <a:ext uri="{FF2B5EF4-FFF2-40B4-BE49-F238E27FC236}">
                <a16:creationId xmlns:a16="http://schemas.microsoft.com/office/drawing/2014/main" id="{1CB406C9-25CF-E1B0-93AB-5607C1E7E7AC}"/>
              </a:ext>
            </a:extLst>
          </p:cNvPr>
          <p:cNvGraphicFramePr>
            <a:graphicFrameLocks noGrp="1"/>
          </p:cNvGraphicFramePr>
          <p:nvPr>
            <p:extLst>
              <p:ext uri="{D42A27DB-BD31-4B8C-83A1-F6EECF244321}">
                <p14:modId xmlns:p14="http://schemas.microsoft.com/office/powerpoint/2010/main" val="3454918621"/>
              </p:ext>
            </p:extLst>
          </p:nvPr>
        </p:nvGraphicFramePr>
        <p:xfrm>
          <a:off x="4416669" y="1466795"/>
          <a:ext cx="7696200" cy="4450588"/>
        </p:xfrm>
        <a:graphic>
          <a:graphicData uri="http://schemas.openxmlformats.org/drawingml/2006/table">
            <a:tbl>
              <a:tblPr bandRow="1">
                <a:tableStyleId>{5DA37D80-6434-44D0-A028-1B22A696006F}</a:tableStyleId>
              </a:tblPr>
              <a:tblGrid>
                <a:gridCol w="1422400">
                  <a:extLst>
                    <a:ext uri="{9D8B030D-6E8A-4147-A177-3AD203B41FA5}">
                      <a16:colId xmlns:a16="http://schemas.microsoft.com/office/drawing/2014/main" val="951075546"/>
                    </a:ext>
                  </a:extLst>
                </a:gridCol>
                <a:gridCol w="1257300">
                  <a:extLst>
                    <a:ext uri="{9D8B030D-6E8A-4147-A177-3AD203B41FA5}">
                      <a16:colId xmlns:a16="http://schemas.microsoft.com/office/drawing/2014/main" val="1738727138"/>
                    </a:ext>
                  </a:extLst>
                </a:gridCol>
                <a:gridCol w="1485900">
                  <a:extLst>
                    <a:ext uri="{9D8B030D-6E8A-4147-A177-3AD203B41FA5}">
                      <a16:colId xmlns:a16="http://schemas.microsoft.com/office/drawing/2014/main" val="1556079014"/>
                    </a:ext>
                  </a:extLst>
                </a:gridCol>
                <a:gridCol w="2324100">
                  <a:extLst>
                    <a:ext uri="{9D8B030D-6E8A-4147-A177-3AD203B41FA5}">
                      <a16:colId xmlns:a16="http://schemas.microsoft.com/office/drawing/2014/main" val="837862705"/>
                    </a:ext>
                  </a:extLst>
                </a:gridCol>
                <a:gridCol w="1206500">
                  <a:extLst>
                    <a:ext uri="{9D8B030D-6E8A-4147-A177-3AD203B41FA5}">
                      <a16:colId xmlns:a16="http://schemas.microsoft.com/office/drawing/2014/main" val="1709337197"/>
                    </a:ext>
                  </a:extLst>
                </a:gridCol>
              </a:tblGrid>
              <a:tr h="338836">
                <a:tc>
                  <a:txBody>
                    <a:bodyPr/>
                    <a:lstStyle/>
                    <a:p>
                      <a:pPr marL="0" algn="l" rtl="0" eaLnBrk="1" fontAlgn="ctr" latinLnBrk="0" hangingPunct="1">
                        <a:buNone/>
                      </a:pPr>
                      <a:r>
                        <a:rPr lang="en-GB" sz="1000" b="1" u="none" strike="noStrike" kern="1200">
                          <a:solidFill>
                            <a:srgbClr val="134678"/>
                          </a:solidFill>
                          <a:effectLst/>
                        </a:rPr>
                        <a:t>Tagged Text</a:t>
                      </a:r>
                      <a:endParaRPr lang="en-GB" sz="1800" b="1" u="none" strike="noStrike">
                        <a:effectLst/>
                      </a:endParaRPr>
                    </a:p>
                  </a:txBody>
                  <a:tcPr marL="48387" marR="48387" marT="24257" marB="24257" anchor="ctr"/>
                </a:tc>
                <a:tc>
                  <a:txBody>
                    <a:bodyPr/>
                    <a:lstStyle/>
                    <a:p>
                      <a:pPr marL="0" algn="l" rtl="0" eaLnBrk="1" fontAlgn="ctr" latinLnBrk="0" hangingPunct="1">
                        <a:buNone/>
                      </a:pPr>
                      <a:r>
                        <a:rPr lang="en-GB" sz="1000" b="1" u="none" strike="noStrike" kern="1200">
                          <a:solidFill>
                            <a:srgbClr val="134678"/>
                          </a:solidFill>
                          <a:effectLst/>
                        </a:rPr>
                        <a:t>AC Parent Property</a:t>
                      </a:r>
                      <a:endParaRPr lang="en-GB" sz="1800" b="1" u="none" strike="noStrike">
                        <a:effectLst/>
                      </a:endParaRPr>
                    </a:p>
                  </a:txBody>
                  <a:tcPr marL="48387" marR="48387" marT="24257" marB="24257" anchor="ctr"/>
                </a:tc>
                <a:tc>
                  <a:txBody>
                    <a:bodyPr/>
                    <a:lstStyle/>
                    <a:p>
                      <a:pPr marL="0" algn="l" rtl="0" eaLnBrk="1" fontAlgn="ctr" latinLnBrk="0" hangingPunct="1">
                        <a:buNone/>
                      </a:pPr>
                      <a:r>
                        <a:rPr lang="en-GB" sz="1000" b="1" u="none" strike="noStrike" kern="1200">
                          <a:solidFill>
                            <a:srgbClr val="134678"/>
                          </a:solidFill>
                          <a:effectLst/>
                        </a:rPr>
                        <a:t>AC Child Property</a:t>
                      </a:r>
                      <a:endParaRPr lang="en-GB" sz="1800" b="1" u="none" strike="noStrike">
                        <a:effectLst/>
                      </a:endParaRPr>
                    </a:p>
                  </a:txBody>
                  <a:tcPr marL="48387" marR="48387" marT="24257" marB="24257" anchor="ctr"/>
                </a:tc>
                <a:tc>
                  <a:txBody>
                    <a:bodyPr/>
                    <a:lstStyle/>
                    <a:p>
                      <a:pPr marL="0" algn="l" rtl="0" eaLnBrk="1" fontAlgn="ctr" latinLnBrk="0" hangingPunct="1">
                        <a:buNone/>
                      </a:pPr>
                      <a:r>
                        <a:rPr lang="en-GB" sz="1000" b="1" u="none" strike="noStrike" kern="1200">
                          <a:solidFill>
                            <a:srgbClr val="134678"/>
                          </a:solidFill>
                          <a:effectLst/>
                        </a:rPr>
                        <a:t>AC Property Detail/Reference</a:t>
                      </a:r>
                      <a:endParaRPr lang="en-GB" sz="1800" b="1" u="none" strike="noStrike">
                        <a:effectLst/>
                      </a:endParaRPr>
                    </a:p>
                  </a:txBody>
                  <a:tcPr marL="48387" marR="48387" marT="24257" marB="24257" anchor="ctr"/>
                </a:tc>
                <a:tc>
                  <a:txBody>
                    <a:bodyPr/>
                    <a:lstStyle/>
                    <a:p>
                      <a:pPr marL="0" algn="l" rtl="0" eaLnBrk="1" fontAlgn="ctr" latinLnBrk="0" hangingPunct="1">
                        <a:buNone/>
                      </a:pPr>
                      <a:r>
                        <a:rPr lang="en-GB" sz="1000" b="1" u="none" strike="noStrike" kern="1200">
                          <a:solidFill>
                            <a:srgbClr val="134678"/>
                          </a:solidFill>
                          <a:effectLst/>
                        </a:rPr>
                        <a:t>Value</a:t>
                      </a:r>
                      <a:endParaRPr lang="en-GB" sz="1800" b="1" u="none" strike="noStrike">
                        <a:effectLst/>
                      </a:endParaRPr>
                    </a:p>
                  </a:txBody>
                  <a:tcPr marL="48387" marR="48387" marT="24257" marB="24257" anchor="ctr"/>
                </a:tc>
                <a:extLst>
                  <a:ext uri="{0D108BD9-81ED-4DB2-BD59-A6C34878D82A}">
                    <a16:rowId xmlns:a16="http://schemas.microsoft.com/office/drawing/2014/main" val="222964072"/>
                  </a:ext>
                </a:extLst>
              </a:tr>
              <a:tr h="484124">
                <a:tc>
                  <a:txBody>
                    <a:bodyPr/>
                    <a:lstStyle/>
                    <a:p>
                      <a:pPr marL="0" algn="l" rtl="0" eaLnBrk="1" fontAlgn="ctr" latinLnBrk="0" hangingPunct="1">
                        <a:buNone/>
                      </a:pPr>
                      <a:r>
                        <a:rPr lang="en-GB" sz="1000" u="none" strike="noStrike" kern="1200">
                          <a:solidFill>
                            <a:srgbClr val="FF0000"/>
                          </a:solidFill>
                          <a:effectLst/>
                        </a:rPr>
                        <a:t>ADAS-Cog (11)</a:t>
                      </a:r>
                      <a:endParaRPr lang="en-GB" sz="1800" u="none" strike="noStrike">
                        <a:solidFill>
                          <a:srgbClr val="FF0000"/>
                        </a:solidFill>
                        <a:effectLst/>
                      </a:endParaRPr>
                    </a:p>
                  </a:txBody>
                  <a:tcPr marL="48387" marR="48387" marT="24257" marB="24257" anchor="ctr"/>
                </a:tc>
                <a:tc>
                  <a:txBody>
                    <a:bodyPr/>
                    <a:lstStyle/>
                    <a:p>
                      <a:pPr marL="0" algn="l" rtl="0" eaLnBrk="1" fontAlgn="ctr" latinLnBrk="0" hangingPunct="1">
                        <a:buNone/>
                      </a:pPr>
                      <a:r>
                        <a:rPr lang="en-GB" sz="1000" u="none" strike="noStrike" kern="1200" err="1">
                          <a:solidFill>
                            <a:schemeClr val="accent2">
                              <a:lumMod val="49000"/>
                            </a:schemeClr>
                          </a:solidFill>
                          <a:effectLst/>
                        </a:rPr>
                        <a:t>analysisDefinition</a:t>
                      </a:r>
                      <a:endParaRPr lang="en-GB" sz="1800" u="none" strike="noStrike" err="1">
                        <a:solidFill>
                          <a:schemeClr val="accent2">
                            <a:lumMod val="49000"/>
                          </a:schemeClr>
                        </a:solidFill>
                        <a:effectLst/>
                      </a:endParaRPr>
                    </a:p>
                  </a:txBody>
                  <a:tcPr marL="48387" marR="48387" marT="24257" marB="24257" anchor="ctr"/>
                </a:tc>
                <a:tc>
                  <a:txBody>
                    <a:bodyPr/>
                    <a:lstStyle/>
                    <a:p>
                      <a:pPr marL="0" algn="l" rtl="0" eaLnBrk="1" fontAlgn="ctr" latinLnBrk="0" hangingPunct="1">
                        <a:buNone/>
                      </a:pPr>
                      <a:r>
                        <a:rPr lang="en-GB" sz="1000" u="none" strike="noStrike" kern="1200" err="1">
                          <a:solidFill>
                            <a:schemeClr val="accent2">
                              <a:lumMod val="49000"/>
                            </a:schemeClr>
                          </a:solidFill>
                          <a:effectLst/>
                        </a:rPr>
                        <a:t>dependentVariable</a:t>
                      </a:r>
                      <a:endParaRPr lang="en-GB" sz="1800" u="none" strike="noStrike" err="1">
                        <a:solidFill>
                          <a:schemeClr val="accent2">
                            <a:lumMod val="49000"/>
                          </a:schemeClr>
                        </a:solidFill>
                        <a:effectLst/>
                      </a:endParaRPr>
                    </a:p>
                  </a:txBody>
                  <a:tcPr marL="48387" marR="48387" marT="24257" marB="24257" anchor="ctr"/>
                </a:tc>
                <a:tc>
                  <a:txBody>
                    <a:bodyPr/>
                    <a:lstStyle/>
                    <a:p>
                      <a:pPr marL="0" algn="l" rtl="0" eaLnBrk="1" fontAlgn="ctr" latinLnBrk="0" hangingPunct="1">
                        <a:buNone/>
                      </a:pPr>
                      <a:r>
                        <a:rPr lang="en-GB" sz="1000" u="none" strike="noStrike" kern="1200" err="1">
                          <a:solidFill>
                            <a:srgbClr val="134678"/>
                          </a:solidFill>
                          <a:effectLst/>
                        </a:rPr>
                        <a:t>referencedBiomedicalConcepts.label</a:t>
                      </a:r>
                      <a:endParaRPr lang="en-GB" sz="1800" u="none" strike="noStrike" err="1">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"ADAS-Cog (11)"</a:t>
                      </a:r>
                      <a:endParaRPr lang="en-GB" sz="1800" u="none" strike="noStrike">
                        <a:effectLst/>
                      </a:endParaRPr>
                    </a:p>
                  </a:txBody>
                  <a:tcPr marL="48387" marR="48387" marT="24257" marB="24257" anchor="ctr"/>
                </a:tc>
                <a:extLst>
                  <a:ext uri="{0D108BD9-81ED-4DB2-BD59-A6C34878D82A}">
                    <a16:rowId xmlns:a16="http://schemas.microsoft.com/office/drawing/2014/main" val="3276734624"/>
                  </a:ext>
                </a:extLst>
              </a:tr>
              <a:tr h="338836">
                <a:tc>
                  <a:txBody>
                    <a:bodyPr/>
                    <a:lstStyle/>
                    <a:p>
                      <a:pPr marL="0" algn="l" rtl="0" eaLnBrk="1" fontAlgn="ctr" latinLnBrk="0" hangingPunct="1">
                        <a:buNone/>
                      </a:pPr>
                      <a:r>
                        <a:rPr lang="en-GB" sz="1000" u="none" strike="noStrike" kern="1200">
                          <a:solidFill>
                            <a:srgbClr val="FF0000"/>
                          </a:solidFill>
                          <a:effectLst/>
                        </a:rPr>
                        <a:t>Week 24</a:t>
                      </a:r>
                      <a:endParaRPr lang="en-GB" sz="1800" u="none" strike="noStrike">
                        <a:solidFill>
                          <a:srgbClr val="FF0000"/>
                        </a:solidFill>
                        <a:effectLst/>
                      </a:endParaRPr>
                    </a:p>
                  </a:txBody>
                  <a:tcPr marL="48387" marR="48387" marT="24257" marB="24257" anchor="ctr"/>
                </a:tc>
                <a:tc rowSpan="2">
                  <a:txBody>
                    <a:bodyPr/>
                    <a:lstStyle/>
                    <a:p>
                      <a:pPr marL="0" algn="l" rtl="0" eaLnBrk="1" fontAlgn="ctr" latinLnBrk="0" hangingPunct="1">
                        <a:buNone/>
                      </a:pPr>
                      <a:r>
                        <a:rPr lang="en-GB" sz="1000" u="none" strike="noStrike" kern="1200" err="1">
                          <a:solidFill>
                            <a:schemeClr val="accent4"/>
                          </a:solidFill>
                          <a:effectLst/>
                        </a:rPr>
                        <a:t>analysisContext</a:t>
                      </a:r>
                    </a:p>
                  </a:txBody>
                  <a:tcPr marL="48387" marR="48387" marT="24257" marB="24257" anchor="ctr"/>
                </a:tc>
                <a:tc>
                  <a:txBody>
                    <a:bodyPr/>
                    <a:lstStyle/>
                    <a:p>
                      <a:pPr marL="0" algn="l" rtl="0" eaLnBrk="1" fontAlgn="ctr" latinLnBrk="0" hangingPunct="1">
                        <a:buNone/>
                      </a:pPr>
                      <a:r>
                        <a:rPr lang="en-GB" sz="1000" u="none" strike="noStrike" kern="1200" err="1">
                          <a:solidFill>
                            <a:schemeClr val="accent4"/>
                          </a:solidFill>
                          <a:effectLst/>
                        </a:rPr>
                        <a:t>timingReference</a:t>
                      </a:r>
                      <a:endParaRPr lang="en-GB" sz="1800" u="none" strike="noStrike" err="1">
                        <a:solidFill>
                          <a:schemeClr val="accent4"/>
                        </a:solidFill>
                        <a:effectLst/>
                      </a:endParaRPr>
                    </a:p>
                  </a:txBody>
                  <a:tcPr marL="48387" marR="48387" marT="24257" marB="24257" anchor="ctr"/>
                </a:tc>
                <a:tc>
                  <a:txBody>
                    <a:bodyPr/>
                    <a:lstStyle/>
                    <a:p>
                      <a:pPr marL="0" algn="l" rtl="0" eaLnBrk="1" fontAlgn="ctr" latinLnBrk="0" hangingPunct="1">
                        <a:buNone/>
                      </a:pPr>
                      <a:r>
                        <a:rPr lang="en-GB" sz="1000" u="none" strike="noStrike" kern="1200" err="1">
                          <a:solidFill>
                            <a:srgbClr val="134678"/>
                          </a:solidFill>
                          <a:effectLst/>
                        </a:rPr>
                        <a:t>usdmTimelineElements.label</a:t>
                      </a:r>
                      <a:endParaRPr lang="en-GB" sz="1800" u="none" strike="noStrike" err="1">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"Week 24 Visit"</a:t>
                      </a:r>
                      <a:endParaRPr lang="en-GB" sz="1800" u="none" strike="noStrike">
                        <a:effectLst/>
                      </a:endParaRPr>
                    </a:p>
                  </a:txBody>
                  <a:tcPr marL="48387" marR="48387" marT="24257" marB="24257" anchor="ctr"/>
                </a:tc>
                <a:extLst>
                  <a:ext uri="{0D108BD9-81ED-4DB2-BD59-A6C34878D82A}">
                    <a16:rowId xmlns:a16="http://schemas.microsoft.com/office/drawing/2014/main" val="926537289"/>
                  </a:ext>
                </a:extLst>
              </a:tr>
              <a:tr h="338836">
                <a:tc>
                  <a:txBody>
                    <a:bodyPr/>
                    <a:lstStyle/>
                    <a:p>
                      <a:pPr marL="0" algn="l" rtl="0" eaLnBrk="1" fontAlgn="ctr" latinLnBrk="0" hangingPunct="1">
                        <a:buNone/>
                      </a:pPr>
                      <a:r>
                        <a:rPr lang="en-GB" sz="1000" u="none" strike="noStrike" kern="1200">
                          <a:solidFill>
                            <a:srgbClr val="FF0000"/>
                          </a:solidFill>
                          <a:effectLst/>
                        </a:rPr>
                        <a:t>efficacy population</a:t>
                      </a:r>
                      <a:endParaRPr lang="en-GB" sz="1800" u="none" strike="noStrike">
                        <a:solidFill>
                          <a:srgbClr val="FF0000"/>
                        </a:solidFill>
                        <a:effectLst/>
                      </a:endParaRPr>
                    </a:p>
                  </a:txBody>
                  <a:tcPr marL="48387" marR="48387" marT="24257" marB="24257" anchor="ctr"/>
                </a:tc>
                <a:tc vMerge="1">
                  <a:txBody>
                    <a:bodyPr/>
                    <a:lstStyle/>
                    <a:p>
                      <a:endParaRPr lang="en-US"/>
                    </a:p>
                  </a:txBody>
                  <a:tcPr marL="48387" marR="48387" marT="24257" marB="24257" anchor="ctr"/>
                </a:tc>
                <a:tc>
                  <a:txBody>
                    <a:bodyPr/>
                    <a:lstStyle/>
                    <a:p>
                      <a:pPr marL="0" algn="l" rtl="0" eaLnBrk="1" fontAlgn="ctr" latinLnBrk="0" hangingPunct="1">
                        <a:buNone/>
                      </a:pPr>
                      <a:r>
                        <a:rPr lang="en-GB" sz="1000" u="none" strike="noStrike" kern="1200" err="1">
                          <a:solidFill>
                            <a:schemeClr val="accent4"/>
                          </a:solidFill>
                          <a:effectLst/>
                        </a:rPr>
                        <a:t>analysisPopulation</a:t>
                      </a:r>
                      <a:endParaRPr lang="en-GB" sz="1800" u="none" strike="noStrike" err="1">
                        <a:solidFill>
                          <a:schemeClr val="accent4"/>
                        </a:solidFill>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label</a:t>
                      </a:r>
                      <a:endParaRPr lang="en-GB" sz="1800" u="none" strike="noStrike">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"Efficacy Population"</a:t>
                      </a:r>
                      <a:endParaRPr lang="en-GB" sz="1800" u="none" strike="noStrike">
                        <a:effectLst/>
                      </a:endParaRPr>
                    </a:p>
                  </a:txBody>
                  <a:tcPr marL="48387" marR="48387" marT="24257" marB="24257" anchor="ctr"/>
                </a:tc>
                <a:extLst>
                  <a:ext uri="{0D108BD9-81ED-4DB2-BD59-A6C34878D82A}">
                    <a16:rowId xmlns:a16="http://schemas.microsoft.com/office/drawing/2014/main" val="3492557072"/>
                  </a:ext>
                </a:extLst>
              </a:tr>
              <a:tr h="338836">
                <a:tc>
                  <a:txBody>
                    <a:bodyPr/>
                    <a:lstStyle/>
                    <a:p>
                      <a:pPr marL="0" algn="l" rtl="0" eaLnBrk="1" fontAlgn="ctr" latinLnBrk="0" hangingPunct="1">
                        <a:buNone/>
                      </a:pPr>
                      <a:r>
                        <a:rPr lang="en-GB" sz="1000" u="none" strike="noStrike" kern="1200">
                          <a:solidFill>
                            <a:srgbClr val="FF0000"/>
                          </a:solidFill>
                          <a:effectLst/>
                        </a:rPr>
                        <a:t>LOCF imputation</a:t>
                      </a:r>
                      <a:endParaRPr lang="en-GB" sz="1800" u="none" strike="noStrike">
                        <a:solidFill>
                          <a:srgbClr val="FF0000"/>
                        </a:solidFill>
                        <a:effectLst/>
                      </a:endParaRPr>
                    </a:p>
                  </a:txBody>
                  <a:tcPr marL="48387" marR="48387" marT="24257" marB="24257" anchor="ctr"/>
                </a:tc>
                <a:tc rowSpan="8">
                  <a:txBody>
                    <a:bodyPr/>
                    <a:lstStyle/>
                    <a:p>
                      <a:pPr marL="0" algn="l" rtl="0" eaLnBrk="1" fontAlgn="ctr" latinLnBrk="0" hangingPunct="1">
                        <a:buNone/>
                      </a:pPr>
                      <a:r>
                        <a:rPr lang="en-GB" sz="1000" u="none" strike="noStrike" kern="1200" err="1">
                          <a:solidFill>
                            <a:schemeClr val="accent2">
                              <a:lumMod val="49000"/>
                            </a:schemeClr>
                          </a:solidFill>
                          <a:effectLst/>
                        </a:rPr>
                        <a:t>analysisDefinition</a:t>
                      </a:r>
                    </a:p>
                    <a:p>
                      <a:pPr marL="0" lvl="0" algn="l" rtl="0">
                        <a:buNone/>
                      </a:pPr>
                      <a:endParaRPr lang="en-GB" sz="1000" u="none" strike="noStrike" kern="1200">
                        <a:solidFill>
                          <a:schemeClr val="accent2">
                            <a:lumMod val="49000"/>
                          </a:schemeClr>
                        </a:solidFill>
                        <a:effectLst/>
                      </a:endParaRPr>
                    </a:p>
                  </a:txBody>
                  <a:tcPr marL="48387" marR="48387" marT="24257" marB="24257" anchor="ctr"/>
                </a:tc>
                <a:tc>
                  <a:txBody>
                    <a:bodyPr/>
                    <a:lstStyle/>
                    <a:p>
                      <a:pPr marL="0" algn="l" rtl="0" eaLnBrk="1" fontAlgn="ctr" latinLnBrk="0" hangingPunct="1">
                        <a:buNone/>
                      </a:pPr>
                      <a:r>
                        <a:rPr lang="en-GB" sz="1000" u="none" strike="noStrike" kern="1200" err="1">
                          <a:solidFill>
                            <a:schemeClr val="accent2">
                              <a:lumMod val="49000"/>
                            </a:schemeClr>
                          </a:solidFill>
                          <a:effectLst/>
                        </a:rPr>
                        <a:t>missingDataHandling</a:t>
                      </a:r>
                      <a:endParaRPr lang="en-GB" sz="1800" u="none" strike="noStrike">
                        <a:solidFill>
                          <a:schemeClr val="accent2">
                            <a:lumMod val="49000"/>
                          </a:schemeClr>
                        </a:solidFill>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method</a:t>
                      </a:r>
                      <a:endParaRPr lang="en-GB" sz="1800" u="none" strike="noStrike">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"LOCF"</a:t>
                      </a:r>
                      <a:endParaRPr lang="en-GB" sz="1800" u="none" strike="noStrike">
                        <a:effectLst/>
                      </a:endParaRPr>
                    </a:p>
                  </a:txBody>
                  <a:tcPr marL="48387" marR="48387" marT="24257" marB="24257" anchor="ctr"/>
                </a:tc>
                <a:extLst>
                  <a:ext uri="{0D108BD9-81ED-4DB2-BD59-A6C34878D82A}">
                    <a16:rowId xmlns:a16="http://schemas.microsoft.com/office/drawing/2014/main" val="2462796006"/>
                  </a:ext>
                </a:extLst>
              </a:tr>
              <a:tr h="338836">
                <a:tc>
                  <a:txBody>
                    <a:bodyPr/>
                    <a:lstStyle/>
                    <a:p>
                      <a:pPr marL="0" algn="l" rtl="0" eaLnBrk="1" fontAlgn="ctr" latinLnBrk="0" hangingPunct="1">
                        <a:buNone/>
                      </a:pPr>
                      <a:r>
                        <a:rPr lang="en-GB" sz="1000" u="none" strike="noStrike" kern="1200">
                          <a:solidFill>
                            <a:srgbClr val="FF0000"/>
                          </a:solidFill>
                          <a:effectLst/>
                        </a:rPr>
                        <a:t>ANCOVA model</a:t>
                      </a:r>
                      <a:endParaRPr lang="en-GB" sz="1800" u="none" strike="noStrike">
                        <a:solidFill>
                          <a:srgbClr val="FF0000"/>
                        </a:solidFill>
                        <a:effectLst/>
                      </a:endParaRPr>
                    </a:p>
                  </a:txBody>
                  <a:tcPr marL="48387" marR="48387" marT="24257" marB="24257" anchor="ctr"/>
                </a:tc>
                <a:tc vMerge="1">
                  <a:txBody>
                    <a:bodyPr/>
                    <a:lstStyle/>
                    <a:p>
                      <a:endParaRPr lang="en-US"/>
                    </a:p>
                  </a:txBody>
                  <a:tcPr marL="48387" marR="48387" marT="24257" marB="24257" anchor="ctr"/>
                </a:tc>
                <a:tc>
                  <a:txBody>
                    <a:bodyPr/>
                    <a:lstStyle/>
                    <a:p>
                      <a:pPr marL="0" algn="l" rtl="0" eaLnBrk="1" fontAlgn="ctr" latinLnBrk="0" hangingPunct="1">
                        <a:buNone/>
                      </a:pPr>
                      <a:r>
                        <a:rPr lang="en-GB" sz="1000" u="none" strike="noStrike" kern="1200" err="1">
                          <a:solidFill>
                            <a:schemeClr val="accent2">
                              <a:lumMod val="49000"/>
                            </a:schemeClr>
                          </a:solidFill>
                          <a:effectLst/>
                        </a:rPr>
                        <a:t>statisticalMethod</a:t>
                      </a:r>
                      <a:endParaRPr lang="en-GB" sz="1800" u="none" strike="noStrike">
                        <a:solidFill>
                          <a:schemeClr val="accent2">
                            <a:lumMod val="49000"/>
                          </a:schemeClr>
                        </a:solidFill>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label</a:t>
                      </a:r>
                      <a:endParaRPr lang="en-GB" sz="1800" u="none" strike="noStrike">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"analysis of covariance"</a:t>
                      </a:r>
                      <a:endParaRPr lang="en-GB" sz="1800" u="none" strike="noStrike">
                        <a:effectLst/>
                      </a:endParaRPr>
                    </a:p>
                  </a:txBody>
                  <a:tcPr marL="48387" marR="48387" marT="24257" marB="24257" anchor="ctr"/>
                </a:tc>
                <a:extLst>
                  <a:ext uri="{0D108BD9-81ED-4DB2-BD59-A6C34878D82A}">
                    <a16:rowId xmlns:a16="http://schemas.microsoft.com/office/drawing/2014/main" val="2136229296"/>
                  </a:ext>
                </a:extLst>
              </a:tr>
              <a:tr h="338836">
                <a:tc>
                  <a:txBody>
                    <a:bodyPr/>
                    <a:lstStyle/>
                    <a:p>
                      <a:pPr marL="0" algn="l" rtl="0" eaLnBrk="1" fontAlgn="ctr" latinLnBrk="0" hangingPunct="1">
                        <a:buNone/>
                      </a:pPr>
                      <a:r>
                        <a:rPr lang="en-GB" sz="1000" u="none" strike="noStrike" kern="1200">
                          <a:solidFill>
                            <a:srgbClr val="FF0000"/>
                          </a:solidFill>
                          <a:effectLst/>
                        </a:rPr>
                        <a:t>baseline score</a:t>
                      </a:r>
                      <a:endParaRPr lang="en-GB" sz="1800" u="none" strike="noStrike">
                        <a:solidFill>
                          <a:srgbClr val="FF0000"/>
                        </a:solidFill>
                        <a:effectLst/>
                      </a:endParaRPr>
                    </a:p>
                  </a:txBody>
                  <a:tcPr marL="48387" marR="48387" marT="24257" marB="24257" anchor="ctr"/>
                </a:tc>
                <a:tc vMerge="1">
                  <a:txBody>
                    <a:bodyPr/>
                    <a:lstStyle/>
                    <a:p>
                      <a:endParaRPr lang="en-US"/>
                    </a:p>
                  </a:txBody>
                  <a:tcPr marL="48387" marR="48387" marT="24257" marB="24257" anchor="ctr"/>
                </a:tc>
                <a:tc>
                  <a:txBody>
                    <a:bodyPr/>
                    <a:lstStyle/>
                    <a:p>
                      <a:pPr marL="0" algn="l" rtl="0" eaLnBrk="1" fontAlgn="ctr" latinLnBrk="0" hangingPunct="1">
                        <a:buNone/>
                      </a:pPr>
                      <a:r>
                        <a:rPr lang="en-GB" sz="1000" u="none" strike="noStrike" kern="1200" err="1">
                          <a:solidFill>
                            <a:schemeClr val="accent2">
                              <a:lumMod val="49000"/>
                            </a:schemeClr>
                          </a:solidFill>
                          <a:effectLst/>
                        </a:rPr>
                        <a:t>independentVariables</a:t>
                      </a:r>
                      <a:endParaRPr lang="en-GB" sz="1800" u="none" strike="noStrike">
                        <a:solidFill>
                          <a:schemeClr val="accent2">
                            <a:lumMod val="49000"/>
                          </a:schemeClr>
                        </a:solidFill>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label</a:t>
                      </a:r>
                      <a:endParaRPr lang="en-GB" sz="1800" u="none" strike="noStrike">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"Baseline ADAS-Cog (11) score"</a:t>
                      </a:r>
                      <a:endParaRPr lang="en-GB" sz="1800" u="none" strike="noStrike">
                        <a:effectLst/>
                      </a:endParaRPr>
                    </a:p>
                  </a:txBody>
                  <a:tcPr marL="48387" marR="48387" marT="24257" marB="24257" anchor="ctr"/>
                </a:tc>
                <a:extLst>
                  <a:ext uri="{0D108BD9-81ED-4DB2-BD59-A6C34878D82A}">
                    <a16:rowId xmlns:a16="http://schemas.microsoft.com/office/drawing/2014/main" val="304991217"/>
                  </a:ext>
                </a:extLst>
              </a:tr>
              <a:tr h="338836">
                <a:tc>
                  <a:txBody>
                    <a:bodyPr/>
                    <a:lstStyle/>
                    <a:p>
                      <a:pPr marL="0" algn="l" rtl="0" eaLnBrk="1" fontAlgn="ctr" latinLnBrk="0" hangingPunct="1">
                        <a:buNone/>
                      </a:pPr>
                      <a:r>
                        <a:rPr lang="en-GB" sz="1000" u="none" strike="noStrike" kern="1200">
                          <a:solidFill>
                            <a:srgbClr val="FF0000"/>
                          </a:solidFill>
                          <a:effectLst/>
                        </a:rPr>
                        <a:t>site</a:t>
                      </a:r>
                      <a:endParaRPr lang="en-GB" sz="1800" u="none" strike="noStrike">
                        <a:solidFill>
                          <a:srgbClr val="FF0000"/>
                        </a:solidFill>
                        <a:effectLst/>
                      </a:endParaRPr>
                    </a:p>
                  </a:txBody>
                  <a:tcPr marL="48387" marR="48387" marT="24257" marB="24257" anchor="ctr"/>
                </a:tc>
                <a:tc vMerge="1">
                  <a:txBody>
                    <a:bodyPr/>
                    <a:lstStyle/>
                    <a:p>
                      <a:endParaRPr lang="en-US"/>
                    </a:p>
                  </a:txBody>
                  <a:tcPr marL="48387" marR="48387" marT="24257" marB="24257" anchor="ctr"/>
                </a:tc>
                <a:tc>
                  <a:txBody>
                    <a:bodyPr/>
                    <a:lstStyle/>
                    <a:p>
                      <a:pPr marL="0" algn="l" rtl="0" eaLnBrk="1" fontAlgn="ctr" latinLnBrk="0" hangingPunct="1">
                        <a:buNone/>
                      </a:pPr>
                      <a:r>
                        <a:rPr lang="en-GB" sz="1000" u="none" strike="noStrike" kern="1200" err="1">
                          <a:solidFill>
                            <a:schemeClr val="accent2">
                              <a:lumMod val="49000"/>
                            </a:schemeClr>
                          </a:solidFill>
                          <a:effectLst/>
                        </a:rPr>
                        <a:t>independentVariables</a:t>
                      </a:r>
                      <a:endParaRPr lang="en-GB" sz="1800" u="none" strike="noStrike">
                        <a:solidFill>
                          <a:schemeClr val="accent2">
                            <a:lumMod val="49000"/>
                          </a:schemeClr>
                        </a:solidFill>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label</a:t>
                      </a:r>
                      <a:endParaRPr lang="en-GB" sz="1800" u="none" strike="noStrike">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"Trial site"</a:t>
                      </a:r>
                      <a:endParaRPr lang="en-GB" sz="1800" u="none" strike="noStrike">
                        <a:effectLst/>
                      </a:endParaRPr>
                    </a:p>
                  </a:txBody>
                  <a:tcPr marL="48387" marR="48387" marT="24257" marB="24257" anchor="ctr"/>
                </a:tc>
                <a:extLst>
                  <a:ext uri="{0D108BD9-81ED-4DB2-BD59-A6C34878D82A}">
                    <a16:rowId xmlns:a16="http://schemas.microsoft.com/office/drawing/2014/main" val="3000186834"/>
                  </a:ext>
                </a:extLst>
              </a:tr>
              <a:tr h="338836">
                <a:tc>
                  <a:txBody>
                    <a:bodyPr/>
                    <a:lstStyle/>
                    <a:p>
                      <a:pPr marL="0" algn="l" rtl="0" eaLnBrk="1" fontAlgn="ctr" latinLnBrk="0" hangingPunct="1">
                        <a:buNone/>
                      </a:pPr>
                      <a:r>
                        <a:rPr lang="en-GB" sz="1000" u="none" strike="noStrike" kern="1200">
                          <a:solidFill>
                            <a:srgbClr val="FF0000"/>
                          </a:solidFill>
                          <a:effectLst/>
                        </a:rPr>
                        <a:t>treatment</a:t>
                      </a:r>
                      <a:endParaRPr lang="en-GB" sz="1800" u="none" strike="noStrike">
                        <a:solidFill>
                          <a:srgbClr val="FF0000"/>
                        </a:solidFill>
                        <a:effectLst/>
                      </a:endParaRPr>
                    </a:p>
                  </a:txBody>
                  <a:tcPr marL="48387" marR="48387" marT="24257" marB="24257" anchor="ctr"/>
                </a:tc>
                <a:tc vMerge="1">
                  <a:txBody>
                    <a:bodyPr/>
                    <a:lstStyle/>
                    <a:p>
                      <a:endParaRPr lang="en-US"/>
                    </a:p>
                  </a:txBody>
                  <a:tcPr marL="48387" marR="48387" marT="24257" marB="24257" anchor="ctr"/>
                </a:tc>
                <a:tc>
                  <a:txBody>
                    <a:bodyPr/>
                    <a:lstStyle/>
                    <a:p>
                      <a:pPr marL="0" algn="l" rtl="0" eaLnBrk="1" fontAlgn="ctr" latinLnBrk="0" hangingPunct="1">
                        <a:buNone/>
                      </a:pPr>
                      <a:r>
                        <a:rPr lang="en-GB" sz="1000" u="none" strike="noStrike" kern="1200" err="1">
                          <a:solidFill>
                            <a:schemeClr val="accent2">
                              <a:lumMod val="49000"/>
                            </a:schemeClr>
                          </a:solidFill>
                          <a:effectLst/>
                        </a:rPr>
                        <a:t>independentVariables</a:t>
                      </a:r>
                      <a:endParaRPr lang="en-GB" sz="1800" u="none" strike="noStrike">
                        <a:solidFill>
                          <a:schemeClr val="accent2">
                            <a:lumMod val="49000"/>
                          </a:schemeClr>
                        </a:solidFill>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label</a:t>
                      </a:r>
                      <a:endParaRPr lang="en-GB" sz="1800" u="none" strike="noStrike">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"Treatment dose"</a:t>
                      </a:r>
                      <a:endParaRPr lang="en-GB" sz="1800" u="none" strike="noStrike">
                        <a:effectLst/>
                      </a:endParaRPr>
                    </a:p>
                  </a:txBody>
                  <a:tcPr marL="48387" marR="48387" marT="24257" marB="24257" anchor="ctr"/>
                </a:tc>
                <a:extLst>
                  <a:ext uri="{0D108BD9-81ED-4DB2-BD59-A6C34878D82A}">
                    <a16:rowId xmlns:a16="http://schemas.microsoft.com/office/drawing/2014/main" val="2661405342"/>
                  </a:ext>
                </a:extLst>
              </a:tr>
              <a:tr h="338836">
                <a:tc>
                  <a:txBody>
                    <a:bodyPr/>
                    <a:lstStyle/>
                    <a:p>
                      <a:pPr marL="0" algn="l" rtl="0" eaLnBrk="1" fontAlgn="ctr" latinLnBrk="0" hangingPunct="1">
                        <a:buNone/>
                      </a:pPr>
                      <a:r>
                        <a:rPr lang="en-GB" sz="1000" u="none" strike="noStrike" kern="1200">
                          <a:solidFill>
                            <a:srgbClr val="FF0000"/>
                          </a:solidFill>
                          <a:effectLst/>
                        </a:rPr>
                        <a:t>continuous variable</a:t>
                      </a:r>
                      <a:endParaRPr lang="en-GB" sz="1800" u="none" strike="noStrike">
                        <a:solidFill>
                          <a:srgbClr val="FF0000"/>
                        </a:solidFill>
                        <a:effectLst/>
                      </a:endParaRPr>
                    </a:p>
                  </a:txBody>
                  <a:tcPr marL="48387" marR="48387" marT="24257" marB="24257" anchor="ctr"/>
                </a:tc>
                <a:tc vMerge="1">
                  <a:txBody>
                    <a:bodyPr/>
                    <a:lstStyle/>
                    <a:p>
                      <a:endParaRPr lang="en-US"/>
                    </a:p>
                  </a:txBody>
                  <a:tcPr marL="48387" marR="48387" marT="24257" marB="24257" anchor="ctr"/>
                </a:tc>
                <a:tc>
                  <a:txBody>
                    <a:bodyPr/>
                    <a:lstStyle/>
                    <a:p>
                      <a:pPr marL="0" algn="l" rtl="0" eaLnBrk="1" fontAlgn="ctr" latinLnBrk="0" hangingPunct="1">
                        <a:buNone/>
                      </a:pPr>
                      <a:r>
                        <a:rPr lang="en-GB" sz="1000" u="none" strike="noStrike" kern="1200" err="1">
                          <a:solidFill>
                            <a:schemeClr val="accent2">
                              <a:lumMod val="49000"/>
                            </a:schemeClr>
                          </a:solidFill>
                          <a:effectLst/>
                        </a:rPr>
                        <a:t>independentVariables</a:t>
                      </a:r>
                      <a:endParaRPr lang="en-GB" sz="1800" u="none" strike="noStrike">
                        <a:solidFill>
                          <a:schemeClr val="accent2">
                            <a:lumMod val="49000"/>
                          </a:schemeClr>
                        </a:solidFill>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type</a:t>
                      </a:r>
                      <a:endParaRPr lang="en-GB" sz="1800" u="none" strike="noStrike">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"continuous"</a:t>
                      </a:r>
                      <a:endParaRPr lang="en-GB" sz="1800" u="none" strike="noStrike">
                        <a:effectLst/>
                      </a:endParaRPr>
                    </a:p>
                  </a:txBody>
                  <a:tcPr marL="48387" marR="48387" marT="24257" marB="24257" anchor="ctr"/>
                </a:tc>
                <a:extLst>
                  <a:ext uri="{0D108BD9-81ED-4DB2-BD59-A6C34878D82A}">
                    <a16:rowId xmlns:a16="http://schemas.microsoft.com/office/drawing/2014/main" val="2927191533"/>
                  </a:ext>
                </a:extLst>
              </a:tr>
              <a:tr h="338836">
                <a:tc>
                  <a:txBody>
                    <a:bodyPr/>
                    <a:lstStyle/>
                    <a:p>
                      <a:pPr marL="0" algn="l" rtl="0" eaLnBrk="1" fontAlgn="ctr" latinLnBrk="0" hangingPunct="1">
                        <a:buNone/>
                      </a:pPr>
                      <a:r>
                        <a:rPr lang="en-GB" sz="1000" u="none" strike="noStrike" kern="1200">
                          <a:solidFill>
                            <a:srgbClr val="FF0000"/>
                          </a:solidFill>
                          <a:effectLst/>
                        </a:rPr>
                        <a:t>test of dose response</a:t>
                      </a:r>
                      <a:endParaRPr lang="en-GB" sz="1800" u="none" strike="noStrike">
                        <a:solidFill>
                          <a:srgbClr val="FF0000"/>
                        </a:solidFill>
                        <a:effectLst/>
                      </a:endParaRPr>
                    </a:p>
                  </a:txBody>
                  <a:tcPr marL="48387" marR="48387" marT="24257" marB="24257" anchor="ctr"/>
                </a:tc>
                <a:tc vMerge="1">
                  <a:txBody>
                    <a:bodyPr/>
                    <a:lstStyle/>
                    <a:p>
                      <a:endParaRPr lang="en-US"/>
                    </a:p>
                  </a:txBody>
                  <a:tcPr marL="48387" marR="48387" marT="24257" marB="24257" anchor="ctr"/>
                </a:tc>
                <a:tc>
                  <a:txBody>
                    <a:bodyPr/>
                    <a:lstStyle/>
                    <a:p>
                      <a:pPr marL="0" algn="l" rtl="0" eaLnBrk="1" fontAlgn="ctr" latinLnBrk="0" hangingPunct="1">
                        <a:buNone/>
                      </a:pPr>
                      <a:r>
                        <a:rPr lang="en-GB" sz="1000" u="none" strike="noStrike" kern="1200" err="1">
                          <a:solidFill>
                            <a:schemeClr val="accent2">
                              <a:lumMod val="49000"/>
                            </a:schemeClr>
                          </a:solidFill>
                          <a:effectLst/>
                        </a:rPr>
                        <a:t>modelSpecification</a:t>
                      </a:r>
                      <a:endParaRPr lang="en-GB" sz="1800" u="none" strike="noStrike">
                        <a:solidFill>
                          <a:schemeClr val="accent2">
                            <a:lumMod val="49000"/>
                          </a:schemeClr>
                        </a:solidFill>
                        <a:effectLst/>
                      </a:endParaRPr>
                    </a:p>
                  </a:txBody>
                  <a:tcPr marL="48387" marR="48387" marT="24257" marB="24257" anchor="ctr"/>
                </a:tc>
                <a:tc>
                  <a:txBody>
                    <a:bodyPr/>
                    <a:lstStyle/>
                    <a:p>
                      <a:pPr marL="0" algn="l" rtl="0" eaLnBrk="1" fontAlgn="ctr" latinLnBrk="0" hangingPunct="1">
                        <a:buNone/>
                      </a:pPr>
                      <a:r>
                        <a:rPr lang="en-GB" sz="1000" u="none" strike="noStrike" kern="1200" err="1">
                          <a:solidFill>
                            <a:srgbClr val="134678"/>
                          </a:solidFill>
                          <a:effectLst/>
                        </a:rPr>
                        <a:t>inferentialTargets.label</a:t>
                      </a:r>
                      <a:endParaRPr lang="en-GB" sz="1800" u="none" strike="noStrike" err="1">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"Dose response test"</a:t>
                      </a:r>
                      <a:endParaRPr lang="en-GB" sz="1800" u="none" strike="noStrike">
                        <a:effectLst/>
                      </a:endParaRPr>
                    </a:p>
                  </a:txBody>
                  <a:tcPr marL="48387" marR="48387" marT="24257" marB="24257" anchor="ctr"/>
                </a:tc>
                <a:extLst>
                  <a:ext uri="{0D108BD9-81ED-4DB2-BD59-A6C34878D82A}">
                    <a16:rowId xmlns:a16="http://schemas.microsoft.com/office/drawing/2014/main" val="2772163067"/>
                  </a:ext>
                </a:extLst>
              </a:tr>
              <a:tr h="484124">
                <a:tc>
                  <a:txBody>
                    <a:bodyPr/>
                    <a:lstStyle/>
                    <a:p>
                      <a:pPr marL="0" algn="l" rtl="0" eaLnBrk="1" fontAlgn="ctr" latinLnBrk="0" hangingPunct="1">
                        <a:buNone/>
                      </a:pPr>
                      <a:r>
                        <a:rPr lang="en-GB" sz="1000" u="none" strike="noStrike" kern="1200">
                          <a:solidFill>
                            <a:srgbClr val="FF0000"/>
                          </a:solidFill>
                          <a:effectLst/>
                        </a:rPr>
                        <a:t>Interaction terms will not be investigated</a:t>
                      </a:r>
                      <a:endParaRPr lang="en-GB" sz="1800" u="none" strike="noStrike">
                        <a:solidFill>
                          <a:srgbClr val="FF0000"/>
                        </a:solidFill>
                        <a:effectLst/>
                      </a:endParaRPr>
                    </a:p>
                  </a:txBody>
                  <a:tcPr marL="48387" marR="48387" marT="24257" marB="24257" anchor="ctr"/>
                </a:tc>
                <a:tc vMerge="1">
                  <a:txBody>
                    <a:bodyPr/>
                    <a:lstStyle/>
                    <a:p>
                      <a:endParaRPr lang="en-US"/>
                    </a:p>
                  </a:txBody>
                  <a:tcPr marL="48387" marR="48387" marT="24257" marB="24257" anchor="ctr"/>
                </a:tc>
                <a:tc>
                  <a:txBody>
                    <a:bodyPr/>
                    <a:lstStyle/>
                    <a:p>
                      <a:pPr marL="0" algn="l" rtl="0" eaLnBrk="1" fontAlgn="ctr" latinLnBrk="0" hangingPunct="1">
                        <a:buNone/>
                      </a:pPr>
                      <a:r>
                        <a:rPr lang="en-GB" sz="1000" u="none" strike="noStrike" kern="1200" err="1">
                          <a:solidFill>
                            <a:schemeClr val="accent2">
                              <a:lumMod val="49000"/>
                            </a:schemeClr>
                          </a:solidFill>
                          <a:effectLst/>
                        </a:rPr>
                        <a:t>modelSpecification</a:t>
                      </a:r>
                      <a:endParaRPr lang="en-GB" sz="1800" u="none" strike="noStrike">
                        <a:solidFill>
                          <a:schemeClr val="accent2">
                            <a:lumMod val="49000"/>
                          </a:schemeClr>
                        </a:solidFill>
                        <a:effectLst/>
                      </a:endParaRPr>
                    </a:p>
                  </a:txBody>
                  <a:tcPr marL="48387" marR="48387" marT="24257" marB="24257" anchor="ctr"/>
                </a:tc>
                <a:tc>
                  <a:txBody>
                    <a:bodyPr/>
                    <a:lstStyle/>
                    <a:p>
                      <a:pPr marL="0" algn="l" rtl="0" eaLnBrk="1" fontAlgn="ctr" latinLnBrk="0" hangingPunct="1">
                        <a:buNone/>
                      </a:pPr>
                      <a:r>
                        <a:rPr lang="en-GB" sz="1000" u="none" strike="noStrike" kern="1200" err="1">
                          <a:solidFill>
                            <a:srgbClr val="134678"/>
                          </a:solidFill>
                          <a:effectLst/>
                        </a:rPr>
                        <a:t>constraints.description</a:t>
                      </a:r>
                      <a:endParaRPr lang="en-GB" sz="1800" u="none" strike="noStrike" err="1">
                        <a:effectLst/>
                      </a:endParaRPr>
                    </a:p>
                  </a:txBody>
                  <a:tcPr marL="48387" marR="48387" marT="24257" marB="24257" anchor="ctr"/>
                </a:tc>
                <a:tc>
                  <a:txBody>
                    <a:bodyPr/>
                    <a:lstStyle/>
                    <a:p>
                      <a:pPr marL="0" algn="l" rtl="0" eaLnBrk="1" fontAlgn="ctr" latinLnBrk="0" hangingPunct="1">
                        <a:buNone/>
                      </a:pPr>
                      <a:r>
                        <a:rPr lang="en-GB" sz="1000" u="none" strike="noStrike" kern="1200">
                          <a:solidFill>
                            <a:srgbClr val="134678"/>
                          </a:solidFill>
                          <a:effectLst/>
                        </a:rPr>
                        <a:t>"No interaction terms will be investigated"</a:t>
                      </a:r>
                      <a:endParaRPr lang="en-GB" sz="1800" u="none" strike="noStrike">
                        <a:effectLst/>
                      </a:endParaRPr>
                    </a:p>
                  </a:txBody>
                  <a:tcPr marL="48387" marR="48387" marT="24257" marB="24257" anchor="ctr"/>
                </a:tc>
                <a:extLst>
                  <a:ext uri="{0D108BD9-81ED-4DB2-BD59-A6C34878D82A}">
                    <a16:rowId xmlns:a16="http://schemas.microsoft.com/office/drawing/2014/main" val="2072877381"/>
                  </a:ext>
                </a:extLst>
              </a:tr>
            </a:tbl>
          </a:graphicData>
        </a:graphic>
      </p:graphicFrame>
    </p:spTree>
    <p:extLst>
      <p:ext uri="{BB962C8B-B14F-4D97-AF65-F5344CB8AC3E}">
        <p14:creationId xmlns:p14="http://schemas.microsoft.com/office/powerpoint/2010/main" val="98603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96A84-4566-205F-C94D-E9B89853D130}"/>
              </a:ext>
            </a:extLst>
          </p:cNvPr>
          <p:cNvSpPr>
            <a:spLocks noGrp="1"/>
          </p:cNvSpPr>
          <p:nvPr>
            <p:ph type="title"/>
          </p:nvPr>
        </p:nvSpPr>
        <p:spPr/>
        <p:txBody>
          <a:bodyPr/>
          <a:lstStyle/>
          <a:p>
            <a:r>
              <a:rPr lang="en-US">
                <a:cs typeface="Arial"/>
              </a:rPr>
              <a:t>Could the AC look like this?</a:t>
            </a:r>
            <a:endParaRPr lang="en-US"/>
          </a:p>
        </p:txBody>
      </p:sp>
      <p:sp>
        <p:nvSpPr>
          <p:cNvPr id="4" name="Slide Number Placeholder 3">
            <a:extLst>
              <a:ext uri="{FF2B5EF4-FFF2-40B4-BE49-F238E27FC236}">
                <a16:creationId xmlns:a16="http://schemas.microsoft.com/office/drawing/2014/main" id="{79E6FA77-7B43-D0D7-D756-479AE0509C1C}"/>
              </a:ext>
            </a:extLst>
          </p:cNvPr>
          <p:cNvSpPr>
            <a:spLocks noGrp="1"/>
          </p:cNvSpPr>
          <p:nvPr>
            <p:ph type="sldNum" sz="quarter" idx="12"/>
          </p:nvPr>
        </p:nvSpPr>
        <p:spPr/>
        <p:txBody>
          <a:bodyPr/>
          <a:lstStyle/>
          <a:p>
            <a:fld id="{EB4FF9C4-EEBF-D24D-8A4E-C0B9CCE3F975}" type="slidenum">
              <a:rPr lang="en-US" smtClean="0"/>
              <a:t>29</a:t>
            </a:fld>
            <a:endParaRPr lang="en-US"/>
          </a:p>
        </p:txBody>
      </p:sp>
      <p:pic>
        <p:nvPicPr>
          <p:cNvPr id="3" name="Picture 2" descr="A screenshot of a computer&#10;&#10;AI-generated content may be incorrect.">
            <a:extLst>
              <a:ext uri="{FF2B5EF4-FFF2-40B4-BE49-F238E27FC236}">
                <a16:creationId xmlns:a16="http://schemas.microsoft.com/office/drawing/2014/main" id="{209377A1-860A-1769-C921-CC054F82CABE}"/>
              </a:ext>
            </a:extLst>
          </p:cNvPr>
          <p:cNvPicPr>
            <a:picLocks noChangeAspect="1"/>
          </p:cNvPicPr>
          <p:nvPr/>
        </p:nvPicPr>
        <p:blipFill>
          <a:blip r:embed="rId2"/>
          <a:stretch>
            <a:fillRect/>
          </a:stretch>
        </p:blipFill>
        <p:spPr>
          <a:xfrm>
            <a:off x="879597" y="1809750"/>
            <a:ext cx="10887075" cy="3238500"/>
          </a:xfrm>
          <a:prstGeom prst="rect">
            <a:avLst/>
          </a:prstGeom>
        </p:spPr>
      </p:pic>
      <p:sp>
        <p:nvSpPr>
          <p:cNvPr id="7" name="Footer Placeholder 5">
            <a:extLst>
              <a:ext uri="{FF2B5EF4-FFF2-40B4-BE49-F238E27FC236}">
                <a16:creationId xmlns:a16="http://schemas.microsoft.com/office/drawing/2014/main" id="{43B1EBBB-4B9C-0DE4-2442-9085EAB35465}"/>
              </a:ext>
            </a:extLst>
          </p:cNvPr>
          <p:cNvSpPr>
            <a:spLocks noGrp="1"/>
          </p:cNvSpPr>
          <p:nvPr>
            <p:ph type="ftr" sz="quarter" idx="3"/>
          </p:nvPr>
        </p:nvSpPr>
        <p:spPr>
          <a:xfrm>
            <a:off x="3333509" y="6356351"/>
            <a:ext cx="6234896" cy="365125"/>
          </a:xfrm>
        </p:spPr>
        <p:txBody>
          <a:bodyPr/>
          <a:lstStyle/>
          <a:p>
            <a:r>
              <a:rPr lang="en-US"/>
              <a:t>#ClearDataClearImpact</a:t>
            </a:r>
          </a:p>
        </p:txBody>
      </p:sp>
    </p:spTree>
    <p:extLst>
      <p:ext uri="{BB962C8B-B14F-4D97-AF65-F5344CB8AC3E}">
        <p14:creationId xmlns:p14="http://schemas.microsoft.com/office/powerpoint/2010/main" val="3101074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E54E4-2FF7-A433-D7F5-F610D711B056}"/>
              </a:ext>
            </a:extLst>
          </p:cNvPr>
          <p:cNvSpPr>
            <a:spLocks noGrp="1"/>
          </p:cNvSpPr>
          <p:nvPr>
            <p:ph type="ctrTitle"/>
          </p:nvPr>
        </p:nvSpPr>
        <p:spPr>
          <a:xfrm>
            <a:off x="3156374" y="5073549"/>
            <a:ext cx="8408487" cy="705569"/>
          </a:xfrm>
        </p:spPr>
        <p:txBody>
          <a:bodyPr>
            <a:normAutofit fontScale="90000"/>
          </a:bodyPr>
          <a:lstStyle/>
          <a:p>
            <a:r>
              <a:rPr lang="en-US"/>
              <a:t>Analysis Concepts definition </a:t>
            </a:r>
            <a:br>
              <a:rPr lang="en-US"/>
            </a:br>
            <a:r>
              <a:rPr lang="en-US"/>
              <a:t>– Initial perspectives from the CDISC working group</a:t>
            </a:r>
          </a:p>
        </p:txBody>
      </p:sp>
      <p:sp>
        <p:nvSpPr>
          <p:cNvPr id="3" name="Subtitle 2">
            <a:extLst>
              <a:ext uri="{FF2B5EF4-FFF2-40B4-BE49-F238E27FC236}">
                <a16:creationId xmlns:a16="http://schemas.microsoft.com/office/drawing/2014/main" id="{4745C611-8DE9-A9B7-D556-FC8865D36EF9}"/>
              </a:ext>
            </a:extLst>
          </p:cNvPr>
          <p:cNvSpPr>
            <a:spLocks noGrp="1"/>
          </p:cNvSpPr>
          <p:nvPr>
            <p:ph type="subTitle" idx="1"/>
          </p:nvPr>
        </p:nvSpPr>
        <p:spPr/>
        <p:txBody>
          <a:bodyPr/>
          <a:lstStyle/>
          <a:p>
            <a:r>
              <a:rPr lang="en-US"/>
              <a:t>Kirsten Walther Langendorf / Partner at data4knowledge</a:t>
            </a:r>
          </a:p>
          <a:p>
            <a:r>
              <a:rPr lang="en-US"/>
              <a:t>15-MAY-2025</a:t>
            </a:r>
          </a:p>
          <a:p>
            <a:endParaRPr lang="en-US"/>
          </a:p>
        </p:txBody>
      </p:sp>
    </p:spTree>
    <p:extLst>
      <p:ext uri="{BB962C8B-B14F-4D97-AF65-F5344CB8AC3E}">
        <p14:creationId xmlns:p14="http://schemas.microsoft.com/office/powerpoint/2010/main" val="2304173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84965-2B62-7173-29B0-9245235F7D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CB533-B3A1-9F5E-A625-0D8F38FB9939}"/>
              </a:ext>
            </a:extLst>
          </p:cNvPr>
          <p:cNvSpPr>
            <a:spLocks noGrp="1"/>
          </p:cNvSpPr>
          <p:nvPr>
            <p:ph type="title"/>
          </p:nvPr>
        </p:nvSpPr>
        <p:spPr/>
        <p:txBody>
          <a:bodyPr/>
          <a:lstStyle/>
          <a:p>
            <a:r>
              <a:rPr lang="en-US">
                <a:cs typeface="Arial"/>
              </a:rPr>
              <a:t>Could the AC look like this – expanding details?</a:t>
            </a:r>
            <a:endParaRPr lang="en-US"/>
          </a:p>
        </p:txBody>
      </p:sp>
      <p:sp>
        <p:nvSpPr>
          <p:cNvPr id="4" name="Slide Number Placeholder 3">
            <a:extLst>
              <a:ext uri="{FF2B5EF4-FFF2-40B4-BE49-F238E27FC236}">
                <a16:creationId xmlns:a16="http://schemas.microsoft.com/office/drawing/2014/main" id="{47C2964A-62D2-5318-5114-857FC569243A}"/>
              </a:ext>
            </a:extLst>
          </p:cNvPr>
          <p:cNvSpPr>
            <a:spLocks noGrp="1"/>
          </p:cNvSpPr>
          <p:nvPr>
            <p:ph type="sldNum" sz="quarter" idx="12"/>
          </p:nvPr>
        </p:nvSpPr>
        <p:spPr/>
        <p:txBody>
          <a:bodyPr/>
          <a:lstStyle/>
          <a:p>
            <a:fld id="{EB4FF9C4-EEBF-D24D-8A4E-C0B9CCE3F975}" type="slidenum">
              <a:rPr lang="en-US" smtClean="0"/>
              <a:t>30</a:t>
            </a:fld>
            <a:endParaRPr lang="en-US"/>
          </a:p>
        </p:txBody>
      </p:sp>
      <p:sp>
        <p:nvSpPr>
          <p:cNvPr id="5" name="Footer Placeholder 4">
            <a:extLst>
              <a:ext uri="{FF2B5EF4-FFF2-40B4-BE49-F238E27FC236}">
                <a16:creationId xmlns:a16="http://schemas.microsoft.com/office/drawing/2014/main" id="{ED5B4DC2-830F-C552-16E2-6BAB53B4A097}"/>
              </a:ext>
            </a:extLst>
          </p:cNvPr>
          <p:cNvSpPr>
            <a:spLocks noGrp="1"/>
          </p:cNvSpPr>
          <p:nvPr>
            <p:ph type="ftr" sz="quarter" idx="3"/>
          </p:nvPr>
        </p:nvSpPr>
        <p:spPr/>
        <p:txBody>
          <a:bodyPr/>
          <a:lstStyle/>
          <a:p>
            <a:r>
              <a:rPr lang="en-US"/>
              <a:t>#ClearDataClearImpact</a:t>
            </a:r>
          </a:p>
          <a:p>
            <a:endParaRPr lang="en-US"/>
          </a:p>
        </p:txBody>
      </p:sp>
      <p:pic>
        <p:nvPicPr>
          <p:cNvPr id="7" name="Picture 6" descr="A screenshot of a computer&#10;&#10;AI-generated content may be incorrect.">
            <a:extLst>
              <a:ext uri="{FF2B5EF4-FFF2-40B4-BE49-F238E27FC236}">
                <a16:creationId xmlns:a16="http://schemas.microsoft.com/office/drawing/2014/main" id="{2E8F3DCA-43BF-CCC2-8D21-BFD3E98265FB}"/>
              </a:ext>
            </a:extLst>
          </p:cNvPr>
          <p:cNvPicPr>
            <a:picLocks noChangeAspect="1"/>
          </p:cNvPicPr>
          <p:nvPr/>
        </p:nvPicPr>
        <p:blipFill>
          <a:blip r:embed="rId2"/>
          <a:stretch>
            <a:fillRect/>
          </a:stretch>
        </p:blipFill>
        <p:spPr>
          <a:xfrm>
            <a:off x="0" y="1222272"/>
            <a:ext cx="12192000" cy="5497840"/>
          </a:xfrm>
          <a:prstGeom prst="rect">
            <a:avLst/>
          </a:prstGeom>
        </p:spPr>
      </p:pic>
    </p:spTree>
    <p:extLst>
      <p:ext uri="{BB962C8B-B14F-4D97-AF65-F5344CB8AC3E}">
        <p14:creationId xmlns:p14="http://schemas.microsoft.com/office/powerpoint/2010/main" val="3395853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14E38-1EAC-69F2-9CCF-DBC14F118E21}"/>
              </a:ext>
            </a:extLst>
          </p:cNvPr>
          <p:cNvSpPr>
            <a:spLocks noGrp="1"/>
          </p:cNvSpPr>
          <p:nvPr>
            <p:ph type="title"/>
          </p:nvPr>
        </p:nvSpPr>
        <p:spPr/>
        <p:txBody>
          <a:bodyPr/>
          <a:lstStyle/>
          <a:p>
            <a:r>
              <a:rPr lang="en-US">
                <a:cs typeface="Arial"/>
              </a:rPr>
              <a:t>Example – Summary analysis</a:t>
            </a:r>
            <a:endParaRPr lang="en-US"/>
          </a:p>
        </p:txBody>
      </p:sp>
      <p:sp>
        <p:nvSpPr>
          <p:cNvPr id="4" name="Slide Number Placeholder 3">
            <a:extLst>
              <a:ext uri="{FF2B5EF4-FFF2-40B4-BE49-F238E27FC236}">
                <a16:creationId xmlns:a16="http://schemas.microsoft.com/office/drawing/2014/main" id="{E39BCC3D-104E-90F4-F72E-D78C8EB51007}"/>
              </a:ext>
            </a:extLst>
          </p:cNvPr>
          <p:cNvSpPr>
            <a:spLocks noGrp="1"/>
          </p:cNvSpPr>
          <p:nvPr>
            <p:ph type="sldNum" sz="quarter" idx="12"/>
          </p:nvPr>
        </p:nvSpPr>
        <p:spPr/>
        <p:txBody>
          <a:bodyPr/>
          <a:lstStyle/>
          <a:p>
            <a:fld id="{EB4FF9C4-EEBF-D24D-8A4E-C0B9CCE3F975}" type="slidenum">
              <a:rPr lang="en-US" smtClean="0"/>
              <a:t>31</a:t>
            </a:fld>
            <a:endParaRPr lang="en-US"/>
          </a:p>
        </p:txBody>
      </p:sp>
      <p:pic>
        <p:nvPicPr>
          <p:cNvPr id="10" name="Content Placeholder 9" descr="A screenshot of a computer&#10;&#10;AI-generated content may be incorrect.">
            <a:extLst>
              <a:ext uri="{FF2B5EF4-FFF2-40B4-BE49-F238E27FC236}">
                <a16:creationId xmlns:a16="http://schemas.microsoft.com/office/drawing/2014/main" id="{6F95B7BB-2667-9600-F65A-464D0A0F63D8}"/>
              </a:ext>
            </a:extLst>
          </p:cNvPr>
          <p:cNvPicPr>
            <a:picLocks noGrp="1" noChangeAspect="1"/>
          </p:cNvPicPr>
          <p:nvPr>
            <p:ph idx="1"/>
          </p:nvPr>
        </p:nvPicPr>
        <p:blipFill>
          <a:blip r:embed="rId2"/>
          <a:stretch>
            <a:fillRect/>
          </a:stretch>
        </p:blipFill>
        <p:spPr>
          <a:xfrm>
            <a:off x="1066800" y="2042321"/>
            <a:ext cx="10515600" cy="3573991"/>
          </a:xfrm>
        </p:spPr>
      </p:pic>
      <p:sp>
        <p:nvSpPr>
          <p:cNvPr id="3" name="Footer Placeholder 5">
            <a:extLst>
              <a:ext uri="{FF2B5EF4-FFF2-40B4-BE49-F238E27FC236}">
                <a16:creationId xmlns:a16="http://schemas.microsoft.com/office/drawing/2014/main" id="{E20B20E1-788D-69CF-ADA9-1F73F7C06807}"/>
              </a:ext>
            </a:extLst>
          </p:cNvPr>
          <p:cNvSpPr>
            <a:spLocks noGrp="1"/>
          </p:cNvSpPr>
          <p:nvPr>
            <p:ph type="ftr" sz="quarter" idx="3"/>
          </p:nvPr>
        </p:nvSpPr>
        <p:spPr>
          <a:xfrm>
            <a:off x="3333509" y="6356351"/>
            <a:ext cx="6234896" cy="365125"/>
          </a:xfrm>
        </p:spPr>
        <p:txBody>
          <a:bodyPr/>
          <a:lstStyle/>
          <a:p>
            <a:r>
              <a:rPr lang="en-US"/>
              <a:t>#ClearDataClearImpact</a:t>
            </a:r>
          </a:p>
        </p:txBody>
      </p:sp>
    </p:spTree>
    <p:extLst>
      <p:ext uri="{BB962C8B-B14F-4D97-AF65-F5344CB8AC3E}">
        <p14:creationId xmlns:p14="http://schemas.microsoft.com/office/powerpoint/2010/main" val="2360639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644843-A7D6-B1B3-D602-5372120E6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DBAB43-968D-E7B6-B5C5-409886885537}"/>
              </a:ext>
            </a:extLst>
          </p:cNvPr>
          <p:cNvSpPr>
            <a:spLocks noGrp="1"/>
          </p:cNvSpPr>
          <p:nvPr>
            <p:ph type="title"/>
          </p:nvPr>
        </p:nvSpPr>
        <p:spPr/>
        <p:txBody>
          <a:bodyPr/>
          <a:lstStyle/>
          <a:p>
            <a:r>
              <a:rPr lang="en-US">
                <a:cs typeface="Arial"/>
              </a:rPr>
              <a:t>Example – Summary analysis</a:t>
            </a:r>
            <a:endParaRPr lang="en-US"/>
          </a:p>
        </p:txBody>
      </p:sp>
      <p:sp>
        <p:nvSpPr>
          <p:cNvPr id="4" name="Slide Number Placeholder 3">
            <a:extLst>
              <a:ext uri="{FF2B5EF4-FFF2-40B4-BE49-F238E27FC236}">
                <a16:creationId xmlns:a16="http://schemas.microsoft.com/office/drawing/2014/main" id="{18ABA144-F066-1073-9A5A-14E6186F4CF3}"/>
              </a:ext>
            </a:extLst>
          </p:cNvPr>
          <p:cNvSpPr>
            <a:spLocks noGrp="1"/>
          </p:cNvSpPr>
          <p:nvPr>
            <p:ph type="sldNum" sz="quarter" idx="12"/>
          </p:nvPr>
        </p:nvSpPr>
        <p:spPr/>
        <p:txBody>
          <a:bodyPr/>
          <a:lstStyle/>
          <a:p>
            <a:fld id="{EB4FF9C4-EEBF-D24D-8A4E-C0B9CCE3F975}" type="slidenum">
              <a:rPr lang="en-US" smtClean="0"/>
              <a:t>32</a:t>
            </a:fld>
            <a:endParaRPr lang="en-US"/>
          </a:p>
        </p:txBody>
      </p:sp>
      <p:pic>
        <p:nvPicPr>
          <p:cNvPr id="20" name="Picture 19" descr="A screenshot of a computer&#10;&#10;AI-generated content may be incorrect.">
            <a:extLst>
              <a:ext uri="{FF2B5EF4-FFF2-40B4-BE49-F238E27FC236}">
                <a16:creationId xmlns:a16="http://schemas.microsoft.com/office/drawing/2014/main" id="{D8E51825-BE2A-4347-3936-B023D71F3965}"/>
              </a:ext>
            </a:extLst>
          </p:cNvPr>
          <p:cNvPicPr>
            <a:picLocks noChangeAspect="1"/>
          </p:cNvPicPr>
          <p:nvPr/>
        </p:nvPicPr>
        <p:blipFill>
          <a:blip r:embed="rId2"/>
          <a:stretch>
            <a:fillRect/>
          </a:stretch>
        </p:blipFill>
        <p:spPr>
          <a:xfrm>
            <a:off x="0" y="1250250"/>
            <a:ext cx="12192000" cy="4357499"/>
          </a:xfrm>
          <a:prstGeom prst="rect">
            <a:avLst/>
          </a:prstGeom>
        </p:spPr>
      </p:pic>
      <p:sp>
        <p:nvSpPr>
          <p:cNvPr id="3" name="Footer Placeholder 5">
            <a:extLst>
              <a:ext uri="{FF2B5EF4-FFF2-40B4-BE49-F238E27FC236}">
                <a16:creationId xmlns:a16="http://schemas.microsoft.com/office/drawing/2014/main" id="{8BE4EF3E-7277-3F10-F302-8E851EEDB2C6}"/>
              </a:ext>
            </a:extLst>
          </p:cNvPr>
          <p:cNvSpPr>
            <a:spLocks noGrp="1"/>
          </p:cNvSpPr>
          <p:nvPr>
            <p:ph type="ftr" sz="quarter" idx="3"/>
          </p:nvPr>
        </p:nvSpPr>
        <p:spPr>
          <a:xfrm>
            <a:off x="3333509" y="6356351"/>
            <a:ext cx="6234896" cy="365125"/>
          </a:xfrm>
        </p:spPr>
        <p:txBody>
          <a:bodyPr/>
          <a:lstStyle/>
          <a:p>
            <a:r>
              <a:rPr lang="en-US"/>
              <a:t>#ClearDataClearImpact</a:t>
            </a:r>
          </a:p>
        </p:txBody>
      </p:sp>
    </p:spTree>
    <p:extLst>
      <p:ext uri="{BB962C8B-B14F-4D97-AF65-F5344CB8AC3E}">
        <p14:creationId xmlns:p14="http://schemas.microsoft.com/office/powerpoint/2010/main" val="3235236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94533-84E4-ABBA-5407-8E35496B3570}"/>
              </a:ext>
            </a:extLst>
          </p:cNvPr>
          <p:cNvSpPr>
            <a:spLocks noGrp="1"/>
          </p:cNvSpPr>
          <p:nvPr>
            <p:ph type="title"/>
          </p:nvPr>
        </p:nvSpPr>
        <p:spPr/>
        <p:txBody>
          <a:bodyPr/>
          <a:lstStyle/>
          <a:p>
            <a:r>
              <a:rPr lang="en-US">
                <a:cs typeface="Arial"/>
              </a:rPr>
              <a:t>Example – MMRM analysis</a:t>
            </a:r>
            <a:endParaRPr lang="en-US"/>
          </a:p>
        </p:txBody>
      </p:sp>
      <p:sp>
        <p:nvSpPr>
          <p:cNvPr id="4" name="Slide Number Placeholder 3">
            <a:extLst>
              <a:ext uri="{FF2B5EF4-FFF2-40B4-BE49-F238E27FC236}">
                <a16:creationId xmlns:a16="http://schemas.microsoft.com/office/drawing/2014/main" id="{45F9B439-0C70-0B92-1CDD-E5C514D30A68}"/>
              </a:ext>
            </a:extLst>
          </p:cNvPr>
          <p:cNvSpPr>
            <a:spLocks noGrp="1"/>
          </p:cNvSpPr>
          <p:nvPr>
            <p:ph type="sldNum" sz="quarter" idx="12"/>
          </p:nvPr>
        </p:nvSpPr>
        <p:spPr/>
        <p:txBody>
          <a:bodyPr/>
          <a:lstStyle/>
          <a:p>
            <a:fld id="{EB4FF9C4-EEBF-D24D-8A4E-C0B9CCE3F975}" type="slidenum">
              <a:rPr lang="en-US" smtClean="0"/>
              <a:t>33</a:t>
            </a:fld>
            <a:endParaRPr lang="en-US"/>
          </a:p>
        </p:txBody>
      </p:sp>
      <p:pic>
        <p:nvPicPr>
          <p:cNvPr id="7" name="Picture 6" descr="A screenshot of a computer&#10;&#10;AI-generated content may be incorrect.">
            <a:extLst>
              <a:ext uri="{FF2B5EF4-FFF2-40B4-BE49-F238E27FC236}">
                <a16:creationId xmlns:a16="http://schemas.microsoft.com/office/drawing/2014/main" id="{296776C4-9A6B-1E95-47DB-0C9294B779DF}"/>
              </a:ext>
            </a:extLst>
          </p:cNvPr>
          <p:cNvPicPr>
            <a:picLocks noChangeAspect="1"/>
          </p:cNvPicPr>
          <p:nvPr/>
        </p:nvPicPr>
        <p:blipFill>
          <a:blip r:embed="rId2"/>
          <a:stretch>
            <a:fillRect/>
          </a:stretch>
        </p:blipFill>
        <p:spPr>
          <a:xfrm>
            <a:off x="0" y="1007345"/>
            <a:ext cx="12192000" cy="4843309"/>
          </a:xfrm>
          <a:prstGeom prst="rect">
            <a:avLst/>
          </a:prstGeom>
        </p:spPr>
      </p:pic>
      <p:sp>
        <p:nvSpPr>
          <p:cNvPr id="3" name="Footer Placeholder 5">
            <a:extLst>
              <a:ext uri="{FF2B5EF4-FFF2-40B4-BE49-F238E27FC236}">
                <a16:creationId xmlns:a16="http://schemas.microsoft.com/office/drawing/2014/main" id="{F4A3EEA2-69AD-C857-E7B5-AFECF0302485}"/>
              </a:ext>
            </a:extLst>
          </p:cNvPr>
          <p:cNvSpPr>
            <a:spLocks noGrp="1"/>
          </p:cNvSpPr>
          <p:nvPr>
            <p:ph type="ftr" sz="quarter" idx="3"/>
          </p:nvPr>
        </p:nvSpPr>
        <p:spPr>
          <a:xfrm>
            <a:off x="3333509" y="6356351"/>
            <a:ext cx="6234896" cy="365125"/>
          </a:xfrm>
        </p:spPr>
        <p:txBody>
          <a:bodyPr/>
          <a:lstStyle/>
          <a:p>
            <a:r>
              <a:rPr lang="en-US"/>
              <a:t>#ClearDataClearImpact</a:t>
            </a:r>
          </a:p>
        </p:txBody>
      </p:sp>
    </p:spTree>
    <p:extLst>
      <p:ext uri="{BB962C8B-B14F-4D97-AF65-F5344CB8AC3E}">
        <p14:creationId xmlns:p14="http://schemas.microsoft.com/office/powerpoint/2010/main" val="561676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2584C-54DD-77C1-2A5C-DB36C4307B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6D6B85-104C-1F37-28CB-ABFB3E9AC7EF}"/>
              </a:ext>
            </a:extLst>
          </p:cNvPr>
          <p:cNvSpPr>
            <a:spLocks noGrp="1"/>
          </p:cNvSpPr>
          <p:nvPr>
            <p:ph type="title"/>
          </p:nvPr>
        </p:nvSpPr>
        <p:spPr/>
        <p:txBody>
          <a:bodyPr/>
          <a:lstStyle/>
          <a:p>
            <a:r>
              <a:rPr lang="en-US"/>
              <a:t>Looking ahead</a:t>
            </a:r>
          </a:p>
        </p:txBody>
      </p:sp>
    </p:spTree>
    <p:extLst>
      <p:ext uri="{BB962C8B-B14F-4D97-AF65-F5344CB8AC3E}">
        <p14:creationId xmlns:p14="http://schemas.microsoft.com/office/powerpoint/2010/main" val="3949628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1C714-EABC-A666-1310-1930FC90C711}"/>
              </a:ext>
            </a:extLst>
          </p:cNvPr>
          <p:cNvSpPr>
            <a:spLocks noGrp="1"/>
          </p:cNvSpPr>
          <p:nvPr>
            <p:ph type="title"/>
          </p:nvPr>
        </p:nvSpPr>
        <p:spPr/>
        <p:txBody>
          <a:bodyPr/>
          <a:lstStyle/>
          <a:p>
            <a:r>
              <a:rPr lang="en-US">
                <a:cs typeface="Arial"/>
              </a:rPr>
              <a:t>Work ahead of us</a:t>
            </a:r>
            <a:endParaRPr lang="en-US"/>
          </a:p>
        </p:txBody>
      </p:sp>
      <p:sp>
        <p:nvSpPr>
          <p:cNvPr id="3" name="Content Placeholder 2">
            <a:extLst>
              <a:ext uri="{FF2B5EF4-FFF2-40B4-BE49-F238E27FC236}">
                <a16:creationId xmlns:a16="http://schemas.microsoft.com/office/drawing/2014/main" id="{F680D759-D9B9-6FDE-8B8A-14CF29D9D88F}"/>
              </a:ext>
            </a:extLst>
          </p:cNvPr>
          <p:cNvSpPr>
            <a:spLocks noGrp="1"/>
          </p:cNvSpPr>
          <p:nvPr>
            <p:ph idx="1"/>
          </p:nvPr>
        </p:nvSpPr>
        <p:spPr/>
        <p:txBody>
          <a:bodyPr vert="horz" lIns="0" tIns="0" rIns="0" bIns="0" rtlCol="0" anchor="t">
            <a:normAutofit fontScale="92500" lnSpcReduction="10000"/>
          </a:bodyPr>
          <a:lstStyle/>
          <a:p>
            <a:pPr marL="227965" indent="-227965"/>
            <a:r>
              <a:rPr lang="en-US" dirty="0">
                <a:cs typeface="Arial"/>
              </a:rPr>
              <a:t>We need to work more on the AC model</a:t>
            </a:r>
            <a:endParaRPr lang="en-US" dirty="0"/>
          </a:p>
          <a:p>
            <a:pPr marL="685165" lvl="1" indent="-227965">
              <a:buFont typeface="Courier New" panose="020B0604020202020204" pitchFamily="34" charset="0"/>
              <a:buChar char="o"/>
            </a:pPr>
            <a:r>
              <a:rPr lang="en-US" sz="1850" dirty="0">
                <a:cs typeface="Arial"/>
              </a:rPr>
              <a:t>Which structure and properties</a:t>
            </a:r>
            <a:endParaRPr lang="en-US" dirty="0"/>
          </a:p>
          <a:p>
            <a:pPr marL="227965" indent="-227965"/>
            <a:r>
              <a:rPr lang="en-US" sz="2200" dirty="0">
                <a:cs typeface="Arial"/>
              </a:rPr>
              <a:t>How does it fit into USDM</a:t>
            </a:r>
          </a:p>
          <a:p>
            <a:pPr marL="685165" lvl="1" indent="-227965">
              <a:buFont typeface="Courier New,monospace" panose="020B0604020202020204" pitchFamily="34" charset="0"/>
              <a:buChar char="o"/>
            </a:pPr>
            <a:r>
              <a:rPr lang="en-US" sz="1700" dirty="0">
                <a:cs typeface="Arial"/>
              </a:rPr>
              <a:t>Endpoint</a:t>
            </a:r>
          </a:p>
          <a:p>
            <a:pPr marL="685165" lvl="1" indent="-227965">
              <a:buFont typeface="Courier New,monospace" panose="020B0604020202020204" pitchFamily="34" charset="0"/>
              <a:buChar char="o"/>
            </a:pPr>
            <a:r>
              <a:rPr lang="en-US" sz="1700" dirty="0">
                <a:cs typeface="Arial"/>
              </a:rPr>
              <a:t>Objective</a:t>
            </a:r>
          </a:p>
          <a:p>
            <a:pPr marL="685165" lvl="1" indent="-227965">
              <a:buFont typeface="Courier New,monospace" panose="020B0604020202020204" pitchFamily="34" charset="0"/>
              <a:buChar char="o"/>
            </a:pPr>
            <a:r>
              <a:rPr lang="en-US" sz="1700" dirty="0" err="1">
                <a:cs typeface="Arial"/>
              </a:rPr>
              <a:t>Estimands</a:t>
            </a:r>
            <a:endParaRPr lang="en-US" sz="2233" dirty="0">
              <a:cs typeface="Arial"/>
            </a:endParaRPr>
          </a:p>
          <a:p>
            <a:pPr marL="227965" indent="-227965"/>
            <a:r>
              <a:rPr lang="en-US" sz="2400" dirty="0">
                <a:cs typeface="Arial"/>
              </a:rPr>
              <a:t>How Does it fit with ARS</a:t>
            </a:r>
          </a:p>
          <a:p>
            <a:pPr marL="227965" indent="-227965"/>
            <a:r>
              <a:rPr lang="en-US" dirty="0">
                <a:cs typeface="Arial"/>
              </a:rPr>
              <a:t>We should consider how we can '</a:t>
            </a:r>
            <a:r>
              <a:rPr lang="en-US" dirty="0" err="1">
                <a:cs typeface="Arial"/>
              </a:rPr>
              <a:t>templify</a:t>
            </a:r>
            <a:r>
              <a:rPr lang="en-US" dirty="0">
                <a:cs typeface="Arial"/>
              </a:rPr>
              <a:t>' the ACs, since an analysis could be applied for many different endpoints</a:t>
            </a:r>
          </a:p>
          <a:p>
            <a:pPr marL="685165" lvl="1" indent="-227965">
              <a:buFont typeface="Courier New" panose="020B0604020202020204" pitchFamily="34" charset="0"/>
              <a:buChar char="o"/>
            </a:pPr>
            <a:r>
              <a:rPr lang="en-US" sz="1850" dirty="0">
                <a:cs typeface="Arial"/>
              </a:rPr>
              <a:t>User will use a template and 'configure' it for study level</a:t>
            </a:r>
          </a:p>
          <a:p>
            <a:pPr marL="227965" indent="-227965"/>
            <a:r>
              <a:rPr lang="en-US" dirty="0">
                <a:cs typeface="Arial"/>
              </a:rPr>
              <a:t>We need to make a PoC (360i) for a USDM study with BC -&gt; DC -&gt; AC</a:t>
            </a:r>
          </a:p>
          <a:p>
            <a:pPr marL="685165" lvl="1" indent="-227965">
              <a:buFont typeface="Courier New" panose="020B0604020202020204" pitchFamily="34" charset="0"/>
              <a:buChar char="o"/>
            </a:pPr>
            <a:r>
              <a:rPr lang="en-US" sz="1850" dirty="0">
                <a:cs typeface="Arial"/>
              </a:rPr>
              <a:t>We have not touched how derivations concepts are to be defined</a:t>
            </a:r>
          </a:p>
          <a:p>
            <a:pPr marL="685165" lvl="1" indent="-227965">
              <a:buFont typeface="Courier New" panose="020B0604020202020204" pitchFamily="34" charset="0"/>
              <a:buChar char="o"/>
            </a:pPr>
            <a:r>
              <a:rPr lang="en-US" sz="1850" dirty="0">
                <a:cs typeface="Arial"/>
              </a:rPr>
              <a:t>How can we make the flow executable</a:t>
            </a:r>
          </a:p>
          <a:p>
            <a:pPr marL="227965" indent="-227965"/>
            <a:r>
              <a:rPr lang="en-US" dirty="0">
                <a:cs typeface="Arial"/>
              </a:rPr>
              <a:t>We need to investigate how/if to make </a:t>
            </a:r>
            <a:r>
              <a:rPr lang="en-US" dirty="0" err="1">
                <a:cs typeface="Arial"/>
              </a:rPr>
              <a:t>eSAP</a:t>
            </a:r>
            <a:endParaRPr lang="en-US" dirty="0">
              <a:cs typeface="Arial"/>
            </a:endParaRPr>
          </a:p>
          <a:p>
            <a:pPr marL="227965" indent="-227965"/>
            <a:endParaRPr lang="en-US" dirty="0">
              <a:cs typeface="Arial"/>
            </a:endParaRPr>
          </a:p>
        </p:txBody>
      </p:sp>
      <p:sp>
        <p:nvSpPr>
          <p:cNvPr id="4" name="Slide Number Placeholder 3">
            <a:extLst>
              <a:ext uri="{FF2B5EF4-FFF2-40B4-BE49-F238E27FC236}">
                <a16:creationId xmlns:a16="http://schemas.microsoft.com/office/drawing/2014/main" id="{5FD578A6-521C-259F-C1B7-75D9D335ABA0}"/>
              </a:ext>
            </a:extLst>
          </p:cNvPr>
          <p:cNvSpPr>
            <a:spLocks noGrp="1"/>
          </p:cNvSpPr>
          <p:nvPr>
            <p:ph type="sldNum" sz="quarter" idx="12"/>
          </p:nvPr>
        </p:nvSpPr>
        <p:spPr/>
        <p:txBody>
          <a:bodyPr/>
          <a:lstStyle/>
          <a:p>
            <a:fld id="{EB4FF9C4-EEBF-D24D-8A4E-C0B9CCE3F975}" type="slidenum">
              <a:rPr lang="en-US" smtClean="0"/>
              <a:t>35</a:t>
            </a:fld>
            <a:endParaRPr lang="en-US"/>
          </a:p>
        </p:txBody>
      </p:sp>
      <p:sp>
        <p:nvSpPr>
          <p:cNvPr id="6" name="Footer Placeholder 5">
            <a:extLst>
              <a:ext uri="{FF2B5EF4-FFF2-40B4-BE49-F238E27FC236}">
                <a16:creationId xmlns:a16="http://schemas.microsoft.com/office/drawing/2014/main" id="{A9EE86CB-707F-48F5-E619-98B403A999B4}"/>
              </a:ext>
            </a:extLst>
          </p:cNvPr>
          <p:cNvSpPr>
            <a:spLocks noGrp="1"/>
          </p:cNvSpPr>
          <p:nvPr>
            <p:ph type="ftr" sz="quarter" idx="3"/>
          </p:nvPr>
        </p:nvSpPr>
        <p:spPr>
          <a:xfrm>
            <a:off x="3333509" y="6356351"/>
            <a:ext cx="6234896" cy="365125"/>
          </a:xfrm>
        </p:spPr>
        <p:txBody>
          <a:bodyPr/>
          <a:lstStyle/>
          <a:p>
            <a:r>
              <a:rPr lang="en-US"/>
              <a:t>#ClearDataClearImpact</a:t>
            </a:r>
          </a:p>
        </p:txBody>
      </p:sp>
    </p:spTree>
    <p:extLst>
      <p:ext uri="{BB962C8B-B14F-4D97-AF65-F5344CB8AC3E}">
        <p14:creationId xmlns:p14="http://schemas.microsoft.com/office/powerpoint/2010/main" val="98066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dissolve">
                                      <p:cBhvr>
                                        <p:cTn id="13" dur="500"/>
                                        <p:tgtEl>
                                          <p:spTgt spid="3">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dissolve">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dissolve">
                                      <p:cBhvr>
                                        <p:cTn id="21" dur="5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dissolve">
                                      <p:cBhvr>
                                        <p:cTn id="37" dur="500"/>
                                        <p:tgtEl>
                                          <p:spTgt spid="3">
                                            <p:txEl>
                                              <p:pRg st="10" end="10"/>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dissolve">
                                      <p:cBhvr>
                                        <p:cTn id="40" dur="500"/>
                                        <p:tgtEl>
                                          <p:spTgt spid="3">
                                            <p:txEl>
                                              <p:pRg st="11" end="1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dissolve">
                                      <p:cBhvr>
                                        <p:cTn id="4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E951C-28EA-8440-93C2-225179276D69}"/>
              </a:ext>
            </a:extLst>
          </p:cNvPr>
          <p:cNvSpPr>
            <a:spLocks noGrp="1"/>
          </p:cNvSpPr>
          <p:nvPr>
            <p:ph type="title"/>
          </p:nvPr>
        </p:nvSpPr>
        <p:spPr/>
        <p:txBody>
          <a:bodyPr/>
          <a:lstStyle/>
          <a:p>
            <a:r>
              <a:rPr lang="en-US"/>
              <a:t>Thank You!</a:t>
            </a:r>
          </a:p>
        </p:txBody>
      </p:sp>
      <p:sp>
        <p:nvSpPr>
          <p:cNvPr id="3" name="Content Placeholder 2">
            <a:extLst>
              <a:ext uri="{FF2B5EF4-FFF2-40B4-BE49-F238E27FC236}">
                <a16:creationId xmlns:a16="http://schemas.microsoft.com/office/drawing/2014/main" id="{17AF8973-D4CB-2442-AB5F-340D00FFFB4A}"/>
              </a:ext>
            </a:extLst>
          </p:cNvPr>
          <p:cNvSpPr>
            <a:spLocks noGrp="1"/>
          </p:cNvSpPr>
          <p:nvPr>
            <p:ph idx="1"/>
          </p:nvPr>
        </p:nvSpPr>
        <p:spPr/>
        <p:txBody>
          <a:bodyPr>
            <a:normAutofit/>
          </a:bodyPr>
          <a:lstStyle/>
          <a:p>
            <a:r>
              <a:rPr lang="en-US" sz="1867"/>
              <a:t>Contact: </a:t>
            </a:r>
          </a:p>
          <a:p>
            <a:r>
              <a:rPr lang="en-US" sz="1867"/>
              <a:t>Bess LeRoy </a:t>
            </a:r>
            <a:r>
              <a:rPr lang="en-US" sz="1867" err="1"/>
              <a:t>bleroy@cdisc.org</a:t>
            </a:r>
            <a:endParaRPr lang="en-US" sz="1867"/>
          </a:p>
        </p:txBody>
      </p:sp>
    </p:spTree>
    <p:extLst>
      <p:ext uri="{BB962C8B-B14F-4D97-AF65-F5344CB8AC3E}">
        <p14:creationId xmlns:p14="http://schemas.microsoft.com/office/powerpoint/2010/main" val="83496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9AE8-0E1B-2740-A95B-81DDAC2FCFA7}"/>
              </a:ext>
            </a:extLst>
          </p:cNvPr>
          <p:cNvSpPr>
            <a:spLocks noGrp="1"/>
          </p:cNvSpPr>
          <p:nvPr>
            <p:ph type="title"/>
          </p:nvPr>
        </p:nvSpPr>
        <p:spPr>
          <a:xfrm>
            <a:off x="5105971" y="365127"/>
            <a:ext cx="6641431" cy="1761599"/>
          </a:xfrm>
        </p:spPr>
        <p:txBody>
          <a:bodyPr/>
          <a:lstStyle/>
          <a:p>
            <a:r>
              <a:rPr lang="en-US"/>
              <a:t>Meet the Speaker</a:t>
            </a:r>
          </a:p>
        </p:txBody>
      </p:sp>
      <p:sp>
        <p:nvSpPr>
          <p:cNvPr id="3" name="Content Placeholder 2">
            <a:extLst>
              <a:ext uri="{FF2B5EF4-FFF2-40B4-BE49-F238E27FC236}">
                <a16:creationId xmlns:a16="http://schemas.microsoft.com/office/drawing/2014/main" id="{8A19AC96-36D4-5E48-A3EC-AAD817F3E04E}"/>
              </a:ext>
            </a:extLst>
          </p:cNvPr>
          <p:cNvSpPr>
            <a:spLocks noGrp="1"/>
          </p:cNvSpPr>
          <p:nvPr>
            <p:ph idx="1"/>
          </p:nvPr>
        </p:nvSpPr>
        <p:spPr>
          <a:xfrm>
            <a:off x="5105971" y="2345691"/>
            <a:ext cx="6641431" cy="441053"/>
          </a:xfrm>
        </p:spPr>
        <p:txBody>
          <a:bodyPr/>
          <a:lstStyle/>
          <a:p>
            <a:r>
              <a:rPr lang="en-US"/>
              <a:t>Kirsten Walther </a:t>
            </a:r>
            <a:r>
              <a:rPr lang="en-US" err="1"/>
              <a:t>Langendorf</a:t>
            </a:r>
            <a:endParaRPr lang="en-US"/>
          </a:p>
          <a:p>
            <a:endParaRPr lang="en-US"/>
          </a:p>
        </p:txBody>
      </p:sp>
      <p:sp>
        <p:nvSpPr>
          <p:cNvPr id="6" name="Content Placeholder 2">
            <a:extLst>
              <a:ext uri="{FF2B5EF4-FFF2-40B4-BE49-F238E27FC236}">
                <a16:creationId xmlns:a16="http://schemas.microsoft.com/office/drawing/2014/main" id="{8297C69A-1B67-4032-9B40-A53B5FA4F302}"/>
              </a:ext>
            </a:extLst>
          </p:cNvPr>
          <p:cNvSpPr txBox="1">
            <a:spLocks/>
          </p:cNvSpPr>
          <p:nvPr/>
        </p:nvSpPr>
        <p:spPr>
          <a:xfrm>
            <a:off x="5105970" y="2860079"/>
            <a:ext cx="6641431" cy="760853"/>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67">
                <a:solidFill>
                  <a:schemeClr val="accent4"/>
                </a:solidFill>
              </a:rPr>
              <a:t>Title:</a:t>
            </a:r>
            <a:r>
              <a:rPr lang="en-US" sz="1867"/>
              <a:t> Partner</a:t>
            </a:r>
          </a:p>
          <a:p>
            <a:r>
              <a:rPr lang="en-US" sz="1867">
                <a:solidFill>
                  <a:schemeClr val="accent4"/>
                </a:solidFill>
              </a:rPr>
              <a:t>Organization:</a:t>
            </a:r>
            <a:r>
              <a:rPr lang="en-US" sz="1867"/>
              <a:t> data4knowledge </a:t>
            </a:r>
            <a:r>
              <a:rPr lang="en-US" sz="1867" err="1"/>
              <a:t>ApS</a:t>
            </a:r>
            <a:endParaRPr lang="en-US" sz="1867"/>
          </a:p>
          <a:p>
            <a:endParaRPr lang="en-US" sz="1867"/>
          </a:p>
        </p:txBody>
      </p:sp>
      <p:sp>
        <p:nvSpPr>
          <p:cNvPr id="7" name="Content Placeholder 2">
            <a:extLst>
              <a:ext uri="{FF2B5EF4-FFF2-40B4-BE49-F238E27FC236}">
                <a16:creationId xmlns:a16="http://schemas.microsoft.com/office/drawing/2014/main" id="{02670CBF-6B62-4AA9-982E-63BC383FE355}"/>
              </a:ext>
            </a:extLst>
          </p:cNvPr>
          <p:cNvSpPr txBox="1">
            <a:spLocks/>
          </p:cNvSpPr>
          <p:nvPr/>
        </p:nvSpPr>
        <p:spPr>
          <a:xfrm>
            <a:off x="5113654" y="3714128"/>
            <a:ext cx="6641431" cy="2693547"/>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1219139">
              <a:spcBef>
                <a:spcPts val="1333"/>
              </a:spcBef>
              <a:defRPr/>
            </a:pPr>
            <a:r>
              <a:rPr lang="en-US" sz="1600">
                <a:solidFill>
                  <a:srgbClr val="FFFFFF"/>
                </a:solidFill>
                <a:latin typeface="Arial" panose="020B0604020202020204"/>
              </a:rPr>
              <a:t>20+ years’ experience in the pharmaceutical industry within programming, IT implementation &amp; validation, process improvement, CDISC standards implementation, and statistics. </a:t>
            </a:r>
          </a:p>
          <a:p>
            <a:pPr defTabSz="1219139">
              <a:spcBef>
                <a:spcPts val="1333"/>
              </a:spcBef>
              <a:defRPr/>
            </a:pPr>
            <a:r>
              <a:rPr lang="en-US" sz="1600">
                <a:solidFill>
                  <a:srgbClr val="FFFFFF"/>
                </a:solidFill>
                <a:latin typeface="Arial" panose="020B0604020202020204"/>
              </a:rPr>
              <a:t>As partner at data4knowledge in Copenhagen, she has been involved in implementing various e2e metadata driven systems based on linked data technologies.</a:t>
            </a:r>
          </a:p>
          <a:p>
            <a:pPr defTabSz="1219139">
              <a:spcBef>
                <a:spcPts val="1333"/>
              </a:spcBef>
              <a:defRPr/>
            </a:pPr>
            <a:r>
              <a:rPr lang="en-GB" sz="1600"/>
              <a:t>She actively contributes to the industry by volunteering with the CDISC Biomedical Concept curation team and the CDISC Analysis Concept team.</a:t>
            </a:r>
            <a:endParaRPr lang="en-US" sz="1600">
              <a:solidFill>
                <a:srgbClr val="FFFFFF"/>
              </a:solidFill>
              <a:latin typeface="Arial" panose="020B0604020202020204"/>
            </a:endParaRPr>
          </a:p>
          <a:p>
            <a:pPr defTabSz="1219139">
              <a:spcBef>
                <a:spcPts val="1333"/>
              </a:spcBef>
              <a:defRPr/>
            </a:pPr>
            <a:endParaRPr lang="en-US" sz="1600">
              <a:solidFill>
                <a:srgbClr val="FFFFFF"/>
              </a:solidFill>
              <a:latin typeface="Arial" panose="020B0604020202020204"/>
            </a:endParaRPr>
          </a:p>
          <a:p>
            <a:endParaRPr lang="en-US" sz="1600"/>
          </a:p>
        </p:txBody>
      </p:sp>
      <p:pic>
        <p:nvPicPr>
          <p:cNvPr id="11" name="Picture 10">
            <a:extLst>
              <a:ext uri="{FF2B5EF4-FFF2-40B4-BE49-F238E27FC236}">
                <a16:creationId xmlns:a16="http://schemas.microsoft.com/office/drawing/2014/main" id="{547FE7B6-837D-4D70-929E-D90983C5D8D6}"/>
              </a:ext>
            </a:extLst>
          </p:cNvPr>
          <p:cNvPicPr>
            <a:picLocks noChangeAspect="1"/>
          </p:cNvPicPr>
          <p:nvPr/>
        </p:nvPicPr>
        <p:blipFill>
          <a:blip r:embed="rId3"/>
          <a:srcRect/>
          <a:stretch/>
        </p:blipFill>
        <p:spPr>
          <a:xfrm>
            <a:off x="1537516" y="1709012"/>
            <a:ext cx="3185485" cy="3844552"/>
          </a:xfrm>
          <a:prstGeom prst="roundRect">
            <a:avLst>
              <a:gd name="adj" fmla="val 7621"/>
            </a:avLst>
          </a:prstGeom>
        </p:spPr>
      </p:pic>
    </p:spTree>
    <p:extLst>
      <p:ext uri="{BB962C8B-B14F-4D97-AF65-F5344CB8AC3E}">
        <p14:creationId xmlns:p14="http://schemas.microsoft.com/office/powerpoint/2010/main" val="3708889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2FCE6-E00C-D2D2-C0D6-AD957144FDAB}"/>
              </a:ext>
            </a:extLst>
          </p:cNvPr>
          <p:cNvSpPr>
            <a:spLocks noGrp="1"/>
          </p:cNvSpPr>
          <p:nvPr>
            <p:ph type="title"/>
          </p:nvPr>
        </p:nvSpPr>
        <p:spPr/>
        <p:txBody>
          <a:bodyPr/>
          <a:lstStyle/>
          <a:p>
            <a:r>
              <a:rPr lang="en-GB"/>
              <a:t>The team</a:t>
            </a:r>
          </a:p>
        </p:txBody>
      </p:sp>
      <p:sp>
        <p:nvSpPr>
          <p:cNvPr id="3" name="Slide Number Placeholder 2">
            <a:extLst>
              <a:ext uri="{FF2B5EF4-FFF2-40B4-BE49-F238E27FC236}">
                <a16:creationId xmlns:a16="http://schemas.microsoft.com/office/drawing/2014/main" id="{03B27459-0002-F454-F2C7-7837341831E7}"/>
              </a:ext>
            </a:extLst>
          </p:cNvPr>
          <p:cNvSpPr>
            <a:spLocks noGrp="1"/>
          </p:cNvSpPr>
          <p:nvPr>
            <p:ph type="sldNum" sz="quarter" idx="12"/>
          </p:nvPr>
        </p:nvSpPr>
        <p:spPr/>
        <p:txBody>
          <a:bodyPr/>
          <a:lstStyle/>
          <a:p>
            <a:fld id="{EB4FF9C4-EEBF-D24D-8A4E-C0B9CCE3F975}" type="slidenum">
              <a:rPr lang="en-US" smtClean="0"/>
              <a:t>5</a:t>
            </a:fld>
            <a:endParaRPr lang="en-US"/>
          </a:p>
        </p:txBody>
      </p:sp>
      <p:sp>
        <p:nvSpPr>
          <p:cNvPr id="4" name="Footer Placeholder 3">
            <a:extLst>
              <a:ext uri="{FF2B5EF4-FFF2-40B4-BE49-F238E27FC236}">
                <a16:creationId xmlns:a16="http://schemas.microsoft.com/office/drawing/2014/main" id="{20D33B37-50D5-2904-3304-03D6B1291775}"/>
              </a:ext>
            </a:extLst>
          </p:cNvPr>
          <p:cNvSpPr>
            <a:spLocks noGrp="1"/>
          </p:cNvSpPr>
          <p:nvPr>
            <p:ph type="ftr" sz="quarter" idx="3"/>
          </p:nvPr>
        </p:nvSpPr>
        <p:spPr/>
        <p:txBody>
          <a:bodyPr/>
          <a:lstStyle/>
          <a:p>
            <a:r>
              <a:rPr lang="en-US"/>
              <a:t>#ClearDataClearImpact</a:t>
            </a:r>
          </a:p>
        </p:txBody>
      </p:sp>
      <p:graphicFrame>
        <p:nvGraphicFramePr>
          <p:cNvPr id="5" name="Diagram 4">
            <a:extLst>
              <a:ext uri="{FF2B5EF4-FFF2-40B4-BE49-F238E27FC236}">
                <a16:creationId xmlns:a16="http://schemas.microsoft.com/office/drawing/2014/main" id="{2D07AE21-283D-B819-31A3-14DE0601FD4D}"/>
              </a:ext>
            </a:extLst>
          </p:cNvPr>
          <p:cNvGraphicFramePr>
            <a:graphicFrameLocks noChangeAspect="1"/>
          </p:cNvGraphicFramePr>
          <p:nvPr>
            <p:extLst>
              <p:ext uri="{D42A27DB-BD31-4B8C-83A1-F6EECF244321}">
                <p14:modId xmlns:p14="http://schemas.microsoft.com/office/powerpoint/2010/main" val="1534251836"/>
              </p:ext>
            </p:extLst>
          </p:nvPr>
        </p:nvGraphicFramePr>
        <p:xfrm>
          <a:off x="1178560" y="54717"/>
          <a:ext cx="10569491" cy="67576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2">
            <a:extLst>
              <a:ext uri="{FF2B5EF4-FFF2-40B4-BE49-F238E27FC236}">
                <a16:creationId xmlns:a16="http://schemas.microsoft.com/office/drawing/2014/main" id="{2DC2EC66-C45F-9830-AD6F-DB6B236FED0A}"/>
              </a:ext>
            </a:extLst>
          </p:cNvPr>
          <p:cNvSpPr txBox="1">
            <a:spLocks/>
          </p:cNvSpPr>
          <p:nvPr/>
        </p:nvSpPr>
        <p:spPr>
          <a:xfrm>
            <a:off x="8813816" y="5832353"/>
            <a:ext cx="3045995" cy="1047996"/>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i="1"/>
              <a:t>Presenting on behalf of the team</a:t>
            </a:r>
            <a:endParaRPr lang="en-US" sz="2400"/>
          </a:p>
        </p:txBody>
      </p:sp>
    </p:spTree>
    <p:extLst>
      <p:ext uri="{BB962C8B-B14F-4D97-AF65-F5344CB8AC3E}">
        <p14:creationId xmlns:p14="http://schemas.microsoft.com/office/powerpoint/2010/main" val="3573939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733E0F4-86C5-E150-9A7E-6C2DBB611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319C82-3299-40AC-DBFE-DB9E821DC058}"/>
              </a:ext>
            </a:extLst>
          </p:cNvPr>
          <p:cNvSpPr>
            <a:spLocks noGrp="1"/>
          </p:cNvSpPr>
          <p:nvPr>
            <p:ph type="title"/>
          </p:nvPr>
        </p:nvSpPr>
        <p:spPr/>
        <p:txBody>
          <a:bodyPr>
            <a:normAutofit/>
          </a:bodyPr>
          <a:lstStyle/>
          <a:p>
            <a:r>
              <a:rPr lang="en-US"/>
              <a:t>Disclaimer and Disclosures</a:t>
            </a:r>
          </a:p>
        </p:txBody>
      </p:sp>
      <p:sp>
        <p:nvSpPr>
          <p:cNvPr id="3" name="Content Placeholder 2">
            <a:extLst>
              <a:ext uri="{FF2B5EF4-FFF2-40B4-BE49-F238E27FC236}">
                <a16:creationId xmlns:a16="http://schemas.microsoft.com/office/drawing/2014/main" id="{CD5F7610-105D-D9DD-2A10-ADED133C094A}"/>
              </a:ext>
            </a:extLst>
          </p:cNvPr>
          <p:cNvSpPr>
            <a:spLocks noGrp="1"/>
          </p:cNvSpPr>
          <p:nvPr>
            <p:ph idx="1"/>
          </p:nvPr>
        </p:nvSpPr>
        <p:spPr>
          <a:xfrm>
            <a:off x="1066800" y="1481667"/>
            <a:ext cx="10515600" cy="1394884"/>
          </a:xfrm>
        </p:spPr>
        <p:txBody>
          <a:bodyPr>
            <a:normAutofit/>
          </a:bodyPr>
          <a:lstStyle/>
          <a:p>
            <a:r>
              <a:rPr lang="en-US" i="1" dirty="0"/>
              <a:t>The views and opinions expressed in this presentation are those of the author(s) and do not necessarily reflect the official policy or position of CDISC.</a:t>
            </a:r>
            <a:endParaRPr lang="en-US" dirty="0"/>
          </a:p>
        </p:txBody>
      </p:sp>
      <p:sp>
        <p:nvSpPr>
          <p:cNvPr id="6" name="Slide Number Placeholder 5">
            <a:extLst>
              <a:ext uri="{FF2B5EF4-FFF2-40B4-BE49-F238E27FC236}">
                <a16:creationId xmlns:a16="http://schemas.microsoft.com/office/drawing/2014/main" id="{4F26A8A0-9F20-312B-6205-C635217037CB}"/>
              </a:ext>
            </a:extLst>
          </p:cNvPr>
          <p:cNvSpPr>
            <a:spLocks noGrp="1"/>
          </p:cNvSpPr>
          <p:nvPr>
            <p:ph type="sldNum" sz="quarter" idx="12"/>
          </p:nvPr>
        </p:nvSpPr>
        <p:spPr/>
        <p:txBody>
          <a:bodyPr/>
          <a:lstStyle/>
          <a:p>
            <a:fld id="{EB4FF9C4-EEBF-D24D-8A4E-C0B9CCE3F975}" type="slidenum">
              <a:rPr lang="en-US" smtClean="0"/>
              <a:pPr/>
              <a:t>6</a:t>
            </a:fld>
            <a:endParaRPr lang="en-US"/>
          </a:p>
        </p:txBody>
      </p:sp>
      <p:sp>
        <p:nvSpPr>
          <p:cNvPr id="5" name="Footer Placeholder 4">
            <a:extLst>
              <a:ext uri="{FF2B5EF4-FFF2-40B4-BE49-F238E27FC236}">
                <a16:creationId xmlns:a16="http://schemas.microsoft.com/office/drawing/2014/main" id="{4CE18731-F176-8322-F682-DBD38D2831FD}"/>
              </a:ext>
            </a:extLst>
          </p:cNvPr>
          <p:cNvSpPr>
            <a:spLocks noGrp="1"/>
          </p:cNvSpPr>
          <p:nvPr>
            <p:ph type="ftr" sz="quarter" idx="3"/>
          </p:nvPr>
        </p:nvSpPr>
        <p:spPr>
          <a:prstGeom prst="rect">
            <a:avLst/>
          </a:prstGeom>
        </p:spPr>
        <p:txBody>
          <a:bodyPr vert="horz" lIns="0" tIns="0" rIns="0" bIns="0" rtlCol="0" anchor="ctr"/>
          <a:lstStyle>
            <a:lvl1pPr algn="ctr">
              <a:defRPr sz="1067" b="1">
                <a:solidFill>
                  <a:schemeClr val="tx1"/>
                </a:solidFill>
              </a:defRPr>
            </a:lvl1pPr>
          </a:lstStyle>
          <a:p>
            <a:r>
              <a:rPr lang="en-US"/>
              <a:t>#ClearDataClearImpact</a:t>
            </a:r>
          </a:p>
        </p:txBody>
      </p:sp>
      <p:sp>
        <p:nvSpPr>
          <p:cNvPr id="4" name="Content Placeholder 2">
            <a:extLst>
              <a:ext uri="{FF2B5EF4-FFF2-40B4-BE49-F238E27FC236}">
                <a16:creationId xmlns:a16="http://schemas.microsoft.com/office/drawing/2014/main" id="{55327FAF-104D-8D9D-62DE-32E1CF0C563D}"/>
              </a:ext>
            </a:extLst>
          </p:cNvPr>
          <p:cNvSpPr txBox="1">
            <a:spLocks/>
          </p:cNvSpPr>
          <p:nvPr/>
        </p:nvSpPr>
        <p:spPr>
          <a:xfrm>
            <a:off x="1066800" y="2879727"/>
            <a:ext cx="10515600" cy="1394884"/>
          </a:xfrm>
          <a:prstGeom prst="rect">
            <a:avLst/>
          </a:prstGeom>
        </p:spPr>
        <p:txBody>
          <a:bodyPr vert="horz" lIns="0" tIns="0" rIns="0" bIns="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400" i="1" dirty="0">
                <a:solidFill>
                  <a:schemeClr val="bg1">
                    <a:lumMod val="85000"/>
                  </a:schemeClr>
                </a:solidFill>
              </a:rPr>
              <a:t>I am presenting on behalf of the Analysis Concept Working group</a:t>
            </a:r>
            <a:endParaRPr lang="en-US" sz="2400" dirty="0">
              <a:solidFill>
                <a:schemeClr val="bg1">
                  <a:lumMod val="85000"/>
                </a:schemeClr>
              </a:solidFill>
            </a:endParaRPr>
          </a:p>
        </p:txBody>
      </p:sp>
    </p:spTree>
    <p:extLst>
      <p:ext uri="{BB962C8B-B14F-4D97-AF65-F5344CB8AC3E}">
        <p14:creationId xmlns:p14="http://schemas.microsoft.com/office/powerpoint/2010/main" val="4091073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A879D90-4E5A-B24E-BCE1-A85BA18A722E}"/>
              </a:ext>
            </a:extLst>
          </p:cNvPr>
          <p:cNvSpPr>
            <a:spLocks noGrp="1"/>
          </p:cNvSpPr>
          <p:nvPr>
            <p:ph type="title"/>
          </p:nvPr>
        </p:nvSpPr>
        <p:spPr/>
        <p:txBody>
          <a:bodyPr/>
          <a:lstStyle/>
          <a:p>
            <a:r>
              <a:rPr lang="en-US"/>
              <a:t>Agenda</a:t>
            </a:r>
          </a:p>
        </p:txBody>
      </p:sp>
      <p:sp>
        <p:nvSpPr>
          <p:cNvPr id="8" name="Content Placeholder 7">
            <a:extLst>
              <a:ext uri="{FF2B5EF4-FFF2-40B4-BE49-F238E27FC236}">
                <a16:creationId xmlns:a16="http://schemas.microsoft.com/office/drawing/2014/main" id="{5B7D71CD-9C0C-FE4C-87FD-8BC3AEF85624}"/>
              </a:ext>
            </a:extLst>
          </p:cNvPr>
          <p:cNvSpPr>
            <a:spLocks noGrp="1"/>
          </p:cNvSpPr>
          <p:nvPr>
            <p:ph idx="1"/>
          </p:nvPr>
        </p:nvSpPr>
        <p:spPr/>
        <p:txBody>
          <a:bodyPr/>
          <a:lstStyle/>
          <a:p>
            <a:r>
              <a:rPr lang="en-US"/>
              <a:t>Background</a:t>
            </a:r>
          </a:p>
          <a:p>
            <a:r>
              <a:rPr lang="en-US"/>
              <a:t>Why do we need Analysis Concepts</a:t>
            </a:r>
          </a:p>
          <a:p>
            <a:r>
              <a:rPr lang="en-US"/>
              <a:t>Status and considerations on Analysis Concepts use case and modelling</a:t>
            </a:r>
          </a:p>
          <a:p>
            <a:r>
              <a:rPr lang="en-US"/>
              <a:t>Looking ahead</a:t>
            </a:r>
          </a:p>
        </p:txBody>
      </p:sp>
    </p:spTree>
    <p:extLst>
      <p:ext uri="{BB962C8B-B14F-4D97-AF65-F5344CB8AC3E}">
        <p14:creationId xmlns:p14="http://schemas.microsoft.com/office/powerpoint/2010/main" val="1129089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9AE8-0E1B-2740-A95B-81DDAC2FCFA7}"/>
              </a:ext>
            </a:extLst>
          </p:cNvPr>
          <p:cNvSpPr>
            <a:spLocks noGrp="1"/>
          </p:cNvSpPr>
          <p:nvPr>
            <p:ph type="title"/>
          </p:nvPr>
        </p:nvSpPr>
        <p:spPr/>
        <p:txBody>
          <a:bodyPr/>
          <a:lstStyle/>
          <a:p>
            <a:r>
              <a:rPr lang="en-US"/>
              <a:t>Background</a:t>
            </a:r>
          </a:p>
        </p:txBody>
      </p:sp>
      <p:sp>
        <p:nvSpPr>
          <p:cNvPr id="3" name="Content Placeholder 2">
            <a:extLst>
              <a:ext uri="{FF2B5EF4-FFF2-40B4-BE49-F238E27FC236}">
                <a16:creationId xmlns:a16="http://schemas.microsoft.com/office/drawing/2014/main" id="{8A19AC96-36D4-5E48-A3EC-AAD817F3E04E}"/>
              </a:ext>
            </a:extLst>
          </p:cNvPr>
          <p:cNvSpPr>
            <a:spLocks noGrp="1"/>
          </p:cNvSpPr>
          <p:nvPr>
            <p:ph idx="1"/>
          </p:nvPr>
        </p:nvSpPr>
        <p:spPr/>
        <p:txBody>
          <a:bodyPr/>
          <a:lstStyle/>
          <a:p>
            <a:r>
              <a:rPr lang="en-US"/>
              <a:t>Analysis Concept Working group</a:t>
            </a:r>
          </a:p>
          <a:p>
            <a:endParaRPr lang="en-US"/>
          </a:p>
        </p:txBody>
      </p:sp>
    </p:spTree>
    <p:extLst>
      <p:ext uri="{BB962C8B-B14F-4D97-AF65-F5344CB8AC3E}">
        <p14:creationId xmlns:p14="http://schemas.microsoft.com/office/powerpoint/2010/main" val="135605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97BAD-D5DD-86B5-E625-EEB99800352F}"/>
              </a:ext>
            </a:extLst>
          </p:cNvPr>
          <p:cNvSpPr>
            <a:spLocks noGrp="1"/>
          </p:cNvSpPr>
          <p:nvPr>
            <p:ph type="title"/>
          </p:nvPr>
        </p:nvSpPr>
        <p:spPr/>
        <p:txBody>
          <a:bodyPr/>
          <a:lstStyle/>
          <a:p>
            <a:r>
              <a:rPr lang="en-GB"/>
              <a:t>Statistics on the Analysis Concept Working group 😉 </a:t>
            </a:r>
          </a:p>
        </p:txBody>
      </p:sp>
      <p:sp>
        <p:nvSpPr>
          <p:cNvPr id="3" name="Content Placeholder 2">
            <a:extLst>
              <a:ext uri="{FF2B5EF4-FFF2-40B4-BE49-F238E27FC236}">
                <a16:creationId xmlns:a16="http://schemas.microsoft.com/office/drawing/2014/main" id="{F53B7740-E903-1582-9FC2-70C962B1876C}"/>
              </a:ext>
            </a:extLst>
          </p:cNvPr>
          <p:cNvSpPr>
            <a:spLocks noGrp="1"/>
          </p:cNvSpPr>
          <p:nvPr>
            <p:ph sz="half" idx="1"/>
          </p:nvPr>
        </p:nvSpPr>
        <p:spPr/>
        <p:txBody>
          <a:bodyPr vert="horz" lIns="0" tIns="0" rIns="0" bIns="0" rtlCol="0" anchor="t">
            <a:normAutofit/>
          </a:bodyPr>
          <a:lstStyle/>
          <a:p>
            <a:pPr marL="227965" indent="-227965"/>
            <a:r>
              <a:rPr lang="en-GB" dirty="0"/>
              <a:t>First meeting: 22-Jan-2025</a:t>
            </a:r>
            <a:endParaRPr lang="en-US" dirty="0"/>
          </a:p>
          <a:p>
            <a:pPr marL="227965" indent="-227965"/>
            <a:r>
              <a:rPr lang="en-GB" dirty="0"/>
              <a:t># meetings so far: 8</a:t>
            </a:r>
            <a:endParaRPr lang="en-GB" dirty="0">
              <a:cs typeface="Arial"/>
            </a:endParaRPr>
          </a:p>
          <a:p>
            <a:pPr marL="227965" indent="-227965"/>
            <a:r>
              <a:rPr lang="en-GB" dirty="0"/>
              <a:t>Duration/meeting: 1 hr</a:t>
            </a:r>
            <a:endParaRPr lang="en-GB" dirty="0">
              <a:cs typeface="Arial"/>
            </a:endParaRPr>
          </a:p>
          <a:p>
            <a:pPr marL="227965" indent="-227965"/>
            <a:r>
              <a:rPr lang="en-GB" dirty="0"/>
              <a:t>Meet Wednesday every other week</a:t>
            </a:r>
            <a:r>
              <a:rPr lang="en-GB" baseline="30000" dirty="0"/>
              <a:t>*</a:t>
            </a:r>
            <a:r>
              <a:rPr lang="en-GB" dirty="0"/>
              <a:t> </a:t>
            </a:r>
            <a:endParaRPr lang="en-GB" dirty="0">
              <a:cs typeface="Arial"/>
            </a:endParaRPr>
          </a:p>
          <a:p>
            <a:pPr marL="685165" lvl="1" indent="-227965"/>
            <a:endParaRPr lang="en-GB" dirty="0">
              <a:cs typeface="Arial"/>
            </a:endParaRPr>
          </a:p>
        </p:txBody>
      </p:sp>
      <p:sp>
        <p:nvSpPr>
          <p:cNvPr id="7" name="Content Placeholder 6">
            <a:extLst>
              <a:ext uri="{FF2B5EF4-FFF2-40B4-BE49-F238E27FC236}">
                <a16:creationId xmlns:a16="http://schemas.microsoft.com/office/drawing/2014/main" id="{6FC68D8D-FCFE-F054-C3D5-48A77CDEB5F9}"/>
              </a:ext>
            </a:extLst>
          </p:cNvPr>
          <p:cNvSpPr>
            <a:spLocks noGrp="1"/>
          </p:cNvSpPr>
          <p:nvPr>
            <p:ph sz="half" idx="2"/>
          </p:nvPr>
        </p:nvSpPr>
        <p:spPr>
          <a:xfrm>
            <a:off x="6392414" y="1481668"/>
            <a:ext cx="5469385" cy="4695297"/>
          </a:xfrm>
        </p:spPr>
        <p:txBody>
          <a:bodyPr vert="horz" lIns="0" tIns="0" rIns="0" bIns="0" rtlCol="0" anchor="t">
            <a:normAutofit/>
          </a:bodyPr>
          <a:lstStyle/>
          <a:p>
            <a:r>
              <a:rPr lang="en-GB" dirty="0"/>
              <a:t>Current meeting participants</a:t>
            </a:r>
          </a:p>
          <a:p>
            <a:pPr lvl="1"/>
            <a:r>
              <a:rPr lang="en-GB" dirty="0"/>
              <a:t>Bess LeRoy (CDISC – BC and ARS team) </a:t>
            </a:r>
          </a:p>
          <a:p>
            <a:pPr lvl="1"/>
            <a:r>
              <a:rPr lang="en-GB" dirty="0"/>
              <a:t>Bhavin </a:t>
            </a:r>
            <a:r>
              <a:rPr lang="en-GB" dirty="0" err="1"/>
              <a:t>Busa</a:t>
            </a:r>
            <a:r>
              <a:rPr lang="en-GB" dirty="0"/>
              <a:t> (</a:t>
            </a:r>
            <a:r>
              <a:rPr lang="en-GB" dirty="0" err="1"/>
              <a:t>Clymb</a:t>
            </a:r>
            <a:r>
              <a:rPr lang="en-GB" dirty="0"/>
              <a:t> Clinical)</a:t>
            </a:r>
          </a:p>
          <a:p>
            <a:pPr lvl="1"/>
            <a:r>
              <a:rPr lang="en-GB" dirty="0"/>
              <a:t>Brian Harris (AstraZeneca)</a:t>
            </a:r>
          </a:p>
          <a:p>
            <a:pPr lvl="1"/>
            <a:r>
              <a:rPr lang="en-GB" dirty="0"/>
              <a:t>Chris Price (Roche)</a:t>
            </a:r>
          </a:p>
          <a:p>
            <a:pPr lvl="1"/>
            <a:r>
              <a:rPr lang="en-GB" dirty="0"/>
              <a:t>Edwin van Stein (GSK)</a:t>
            </a:r>
          </a:p>
          <a:p>
            <a:pPr lvl="1"/>
            <a:r>
              <a:rPr lang="en-GB" dirty="0"/>
              <a:t>Jeremy Teoh (</a:t>
            </a:r>
            <a:r>
              <a:rPr lang="en-GB" dirty="0" err="1"/>
              <a:t>Lindus</a:t>
            </a:r>
            <a:r>
              <a:rPr lang="en-GB" dirty="0"/>
              <a:t> Health)</a:t>
            </a:r>
          </a:p>
          <a:p>
            <a:pPr lvl="1"/>
            <a:r>
              <a:rPr lang="en-GB" dirty="0"/>
              <a:t>Karl </a:t>
            </a:r>
            <a:r>
              <a:rPr lang="en-GB" dirty="0" err="1"/>
              <a:t>Wallendszus</a:t>
            </a:r>
            <a:r>
              <a:rPr lang="en-GB" dirty="0"/>
              <a:t> (Oxford University)</a:t>
            </a:r>
          </a:p>
          <a:p>
            <a:pPr lvl="1"/>
            <a:r>
              <a:rPr lang="en-GB" dirty="0"/>
              <a:t>Kirsten </a:t>
            </a:r>
            <a:r>
              <a:rPr lang="en-GB" dirty="0" err="1"/>
              <a:t>Langendorf</a:t>
            </a:r>
            <a:r>
              <a:rPr lang="en-GB" dirty="0"/>
              <a:t> (data4knowledge)</a:t>
            </a:r>
          </a:p>
          <a:p>
            <a:pPr marL="685165" lvl="1" indent="-227965"/>
            <a:r>
              <a:rPr lang="en-GB" sz="1850" dirty="0"/>
              <a:t>Linda Lander (CDISC </a:t>
            </a:r>
            <a:r>
              <a:rPr lang="en-GB" sz="1900" dirty="0"/>
              <a:t>– </a:t>
            </a:r>
            <a:r>
              <a:rPr lang="en-GB" sz="1850" dirty="0"/>
              <a:t>BC team)</a:t>
            </a:r>
            <a:endParaRPr lang="en-GB" sz="1850" dirty="0">
              <a:cs typeface="Arial"/>
            </a:endParaRPr>
          </a:p>
          <a:p>
            <a:pPr lvl="1"/>
            <a:r>
              <a:rPr lang="en-GB" dirty="0"/>
              <a:t>Peter Van Reusel (CDISC – CSO)</a:t>
            </a:r>
          </a:p>
          <a:p>
            <a:pPr lvl="1"/>
            <a:r>
              <a:rPr lang="en-GB" dirty="0"/>
              <a:t>Richard Marshall (CDISC – ARS team) </a:t>
            </a:r>
          </a:p>
          <a:p>
            <a:endParaRPr lang="en-GB" dirty="0"/>
          </a:p>
        </p:txBody>
      </p:sp>
      <p:sp>
        <p:nvSpPr>
          <p:cNvPr id="4" name="Slide Number Placeholder 3">
            <a:extLst>
              <a:ext uri="{FF2B5EF4-FFF2-40B4-BE49-F238E27FC236}">
                <a16:creationId xmlns:a16="http://schemas.microsoft.com/office/drawing/2014/main" id="{5AAC6B05-B4B9-7A54-694E-42D7C528B613}"/>
              </a:ext>
            </a:extLst>
          </p:cNvPr>
          <p:cNvSpPr>
            <a:spLocks noGrp="1"/>
          </p:cNvSpPr>
          <p:nvPr>
            <p:ph type="sldNum" sz="quarter" idx="12"/>
          </p:nvPr>
        </p:nvSpPr>
        <p:spPr/>
        <p:txBody>
          <a:bodyPr/>
          <a:lstStyle/>
          <a:p>
            <a:fld id="{EB4FF9C4-EEBF-D24D-8A4E-C0B9CCE3F975}" type="slidenum">
              <a:rPr lang="en-US" smtClean="0"/>
              <a:t>9</a:t>
            </a:fld>
            <a:endParaRPr lang="en-US"/>
          </a:p>
        </p:txBody>
      </p:sp>
      <p:graphicFrame>
        <p:nvGraphicFramePr>
          <p:cNvPr id="6" name="Table 5">
            <a:extLst>
              <a:ext uri="{FF2B5EF4-FFF2-40B4-BE49-F238E27FC236}">
                <a16:creationId xmlns:a16="http://schemas.microsoft.com/office/drawing/2014/main" id="{53A4137B-ED26-5134-E73D-366325073685}"/>
              </a:ext>
            </a:extLst>
          </p:cNvPr>
          <p:cNvGraphicFramePr>
            <a:graphicFrameLocks noGrp="1"/>
          </p:cNvGraphicFramePr>
          <p:nvPr/>
        </p:nvGraphicFramePr>
        <p:xfrm>
          <a:off x="1299714" y="3252095"/>
          <a:ext cx="3103612" cy="1154439"/>
        </p:xfrm>
        <a:graphic>
          <a:graphicData uri="http://schemas.openxmlformats.org/drawingml/2006/table">
            <a:tbl>
              <a:tblPr firstRow="1" bandRow="1"/>
              <a:tblGrid>
                <a:gridCol w="1695021">
                  <a:extLst>
                    <a:ext uri="{9D8B030D-6E8A-4147-A177-3AD203B41FA5}">
                      <a16:colId xmlns:a16="http://schemas.microsoft.com/office/drawing/2014/main" val="2081891036"/>
                    </a:ext>
                  </a:extLst>
                </a:gridCol>
                <a:gridCol w="615519">
                  <a:extLst>
                    <a:ext uri="{9D8B030D-6E8A-4147-A177-3AD203B41FA5}">
                      <a16:colId xmlns:a16="http://schemas.microsoft.com/office/drawing/2014/main" val="168327094"/>
                    </a:ext>
                  </a:extLst>
                </a:gridCol>
                <a:gridCol w="793072">
                  <a:extLst>
                    <a:ext uri="{9D8B030D-6E8A-4147-A177-3AD203B41FA5}">
                      <a16:colId xmlns:a16="http://schemas.microsoft.com/office/drawing/2014/main" val="3450413179"/>
                    </a:ext>
                  </a:extLst>
                </a:gridCol>
              </a:tblGrid>
              <a:tr h="286611">
                <a:tc>
                  <a:txBody>
                    <a:bodyPr/>
                    <a:lstStyle/>
                    <a:p>
                      <a:r>
                        <a:rPr lang="en-GB" sz="1600" b="1"/>
                        <a:t>Time zone</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b="1"/>
                        <a:t>Start</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b="1"/>
                        <a:t>End</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963120015"/>
                  </a:ext>
                </a:extLst>
              </a:tr>
              <a:tr h="289276">
                <a:tc>
                  <a:txBody>
                    <a:bodyPr/>
                    <a:lstStyle/>
                    <a:p>
                      <a:r>
                        <a:rPr lang="en-GB" sz="1600"/>
                        <a:t>Central European</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a:t>15:00</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a:t>16:00</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051396622"/>
                  </a:ext>
                </a:extLst>
              </a:tr>
              <a:tr h="289276">
                <a:tc>
                  <a:txBody>
                    <a:bodyPr/>
                    <a:lstStyle/>
                    <a:p>
                      <a:r>
                        <a:rPr lang="en-GB" sz="1600"/>
                        <a:t>US Eastern Time</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a:t>09:00</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a:t>10:00</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709544534"/>
                  </a:ext>
                </a:extLst>
              </a:tr>
              <a:tr h="289276">
                <a:tc>
                  <a:txBody>
                    <a:bodyPr/>
                    <a:lstStyle/>
                    <a:p>
                      <a:r>
                        <a:rPr lang="en-GB" sz="1600"/>
                        <a:t>India</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a:t>19:30</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GB" sz="1600"/>
                        <a:t>20:30</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350294219"/>
                  </a:ext>
                </a:extLst>
              </a:tr>
            </a:tbl>
          </a:graphicData>
        </a:graphic>
      </p:graphicFrame>
      <p:sp>
        <p:nvSpPr>
          <p:cNvPr id="8" name="TextBox 7">
            <a:extLst>
              <a:ext uri="{FF2B5EF4-FFF2-40B4-BE49-F238E27FC236}">
                <a16:creationId xmlns:a16="http://schemas.microsoft.com/office/drawing/2014/main" id="{DBED02DD-5023-0A61-4784-7E07DD21D1E1}"/>
              </a:ext>
            </a:extLst>
          </p:cNvPr>
          <p:cNvSpPr txBox="1"/>
          <p:nvPr/>
        </p:nvSpPr>
        <p:spPr>
          <a:xfrm>
            <a:off x="1066801" y="5862348"/>
            <a:ext cx="3938129" cy="283860"/>
          </a:xfrm>
          <a:prstGeom prst="rect">
            <a:avLst/>
          </a:prstGeom>
          <a:noFill/>
        </p:spPr>
        <p:txBody>
          <a:bodyPr wrap="none" rtlCol="0">
            <a:spAutoFit/>
          </a:bodyPr>
          <a:lstStyle/>
          <a:p>
            <a:r>
              <a:rPr lang="en-GB" sz="1867" baseline="30000"/>
              <a:t>* Every week in April due to Interchange preparations</a:t>
            </a:r>
          </a:p>
        </p:txBody>
      </p:sp>
      <p:sp>
        <p:nvSpPr>
          <p:cNvPr id="9" name="Footer Placeholder 5">
            <a:extLst>
              <a:ext uri="{FF2B5EF4-FFF2-40B4-BE49-F238E27FC236}">
                <a16:creationId xmlns:a16="http://schemas.microsoft.com/office/drawing/2014/main" id="{0712DD40-53DD-03C7-2E9C-F75586E2F19C}"/>
              </a:ext>
            </a:extLst>
          </p:cNvPr>
          <p:cNvSpPr>
            <a:spLocks noGrp="1"/>
          </p:cNvSpPr>
          <p:nvPr>
            <p:ph type="ftr" sz="quarter" idx="3"/>
          </p:nvPr>
        </p:nvSpPr>
        <p:spPr>
          <a:xfrm>
            <a:off x="3333509" y="6356351"/>
            <a:ext cx="6234896" cy="365125"/>
          </a:xfrm>
        </p:spPr>
        <p:txBody>
          <a:bodyPr/>
          <a:lstStyle/>
          <a:p>
            <a:r>
              <a:rPr lang="en-US"/>
              <a:t>#ClearDataClearImpact</a:t>
            </a:r>
          </a:p>
        </p:txBody>
      </p:sp>
    </p:spTree>
    <p:extLst>
      <p:ext uri="{BB962C8B-B14F-4D97-AF65-F5344CB8AC3E}">
        <p14:creationId xmlns:p14="http://schemas.microsoft.com/office/powerpoint/2010/main" val="4204061254"/>
      </p:ext>
    </p:extLst>
  </p:cSld>
  <p:clrMapOvr>
    <a:masterClrMapping/>
  </p:clrMapOvr>
</p:sld>
</file>

<file path=ppt/theme/theme1.xml><?xml version="1.0" encoding="utf-8"?>
<a:theme xmlns:a="http://schemas.openxmlformats.org/drawingml/2006/main" name="1_Office Theme">
  <a:themeElements>
    <a:clrScheme name="CDISC-1 1">
      <a:dk1>
        <a:srgbClr val="134678"/>
      </a:dk1>
      <a:lt1>
        <a:srgbClr val="FFFFFF"/>
      </a:lt1>
      <a:dk2>
        <a:srgbClr val="515349"/>
      </a:dk2>
      <a:lt2>
        <a:srgbClr val="F5F5F5"/>
      </a:lt2>
      <a:accent1>
        <a:srgbClr val="134678"/>
      </a:accent1>
      <a:accent2>
        <a:srgbClr val="A1D0CA"/>
      </a:accent2>
      <a:accent3>
        <a:srgbClr val="C94543"/>
      </a:accent3>
      <a:accent4>
        <a:srgbClr val="EDAA00"/>
      </a:accent4>
      <a:accent5>
        <a:srgbClr val="553278"/>
      </a:accent5>
      <a:accent6>
        <a:srgbClr val="40B3E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5_Events-Slide-Template_CDISC-Staff_v4.pptx" id="{FC5671AF-E8C3-4A45-B01C-9ECD26A83B7F}" vid="{B4BDB1CE-3FE9-4318-B55C-55F720F10B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47D794EB48E7144959FE534A5ED3D9A" ma:contentTypeVersion="14" ma:contentTypeDescription="Create a new document." ma:contentTypeScope="" ma:versionID="3f9affb3aa9f90aed47244627be6ac0f">
  <xsd:schema xmlns:xsd="http://www.w3.org/2001/XMLSchema" xmlns:xs="http://www.w3.org/2001/XMLSchema" xmlns:p="http://schemas.microsoft.com/office/2006/metadata/properties" xmlns:ns2="98eacbea-7562-4a40-a7f2-e999cdc0cec5" xmlns:ns3="75bf9804-c18d-470a-a27f-eeaf4abcd247" targetNamespace="http://schemas.microsoft.com/office/2006/metadata/properties" ma:root="true" ma:fieldsID="7c2721761c8ed4d89a99a46510189909" ns2:_="" ns3:_="">
    <xsd:import namespace="98eacbea-7562-4a40-a7f2-e999cdc0cec5"/>
    <xsd:import namespace="75bf9804-c18d-470a-a27f-eeaf4abcd24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Location" minOccurs="0"/>
                <xsd:element ref="ns2:MediaServiceOCR" minOccurs="0"/>
                <xsd:element ref="ns2:MediaServiceGenerationTime" minOccurs="0"/>
                <xsd:element ref="ns2:MediaServiceEventHashCode" minOccurs="0"/>
                <xsd:element ref="ns2:MediaLengthInSeconds"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eacbea-7562-4a40-a7f2-e999cdc0ce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a6b7e412-6c7f-44cd-93fc-1283bc8f8f7e"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5bf9804-c18d-470a-a27f-eeaf4abcd24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32440c8f-637a-4f66-b4f6-bf5ca76e88b3}" ma:internalName="TaxCatchAll" ma:showField="CatchAllData" ma:web="75bf9804-c18d-470a-a27f-eeaf4abcd24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8eacbea-7562-4a40-a7f2-e999cdc0cec5">
      <Terms xmlns="http://schemas.microsoft.com/office/infopath/2007/PartnerControls"/>
    </lcf76f155ced4ddcb4097134ff3c332f>
    <TaxCatchAll xmlns="75bf9804-c18d-470a-a27f-eeaf4abcd247" xsi:nil="true"/>
  </documentManagement>
</p:properties>
</file>

<file path=customXml/itemProps1.xml><?xml version="1.0" encoding="utf-8"?>
<ds:datastoreItem xmlns:ds="http://schemas.openxmlformats.org/officeDocument/2006/customXml" ds:itemID="{FBE51660-6E3E-435B-A6B0-500FC4A517C2}">
  <ds:schemaRefs>
    <ds:schemaRef ds:uri="http://schemas.microsoft.com/sharepoint/v3/contenttype/forms"/>
  </ds:schemaRefs>
</ds:datastoreItem>
</file>

<file path=customXml/itemProps2.xml><?xml version="1.0" encoding="utf-8"?>
<ds:datastoreItem xmlns:ds="http://schemas.openxmlformats.org/officeDocument/2006/customXml" ds:itemID="{7AFE1CC4-6DE2-4EAC-B27E-958C7208E3B6}"/>
</file>

<file path=customXml/itemProps3.xml><?xml version="1.0" encoding="utf-8"?>
<ds:datastoreItem xmlns:ds="http://schemas.openxmlformats.org/officeDocument/2006/customXml" ds:itemID="{0F009035-D022-454C-AAB4-D0736307C8A0}">
  <ds:schemaRefs>
    <ds:schemaRef ds:uri="75bf9804-c18d-470a-a27f-eeaf4abcd247"/>
    <ds:schemaRef ds:uri="8eceed0e-f6c5-469f-a1a3-36254dc2a9cd"/>
    <ds:schemaRef ds:uri="98eacbea-7562-4a40-a7f2-e999cdc0cec5"/>
    <ds:schemaRef ds:uri="cc82b941-e7cd-41be-8716-53eac352d37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1076</TotalTime>
  <Words>2464</Words>
  <Application>Microsoft Office PowerPoint</Application>
  <PresentationFormat>Widescreen</PresentationFormat>
  <Paragraphs>383</Paragraphs>
  <Slides>36</Slides>
  <Notes>3</Notes>
  <HiddenSlides>7</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1_Office Theme</vt:lpstr>
      <vt:lpstr>Abstract</vt:lpstr>
      <vt:lpstr>Analysis Concepts definition  – Initial perspectives from the CDISC working group</vt:lpstr>
      <vt:lpstr>Analysis Concepts definition  – Initial perspectives from the CDISC working group</vt:lpstr>
      <vt:lpstr>Meet the Speaker</vt:lpstr>
      <vt:lpstr>The team</vt:lpstr>
      <vt:lpstr>Disclaimer and Disclosures</vt:lpstr>
      <vt:lpstr>Agenda</vt:lpstr>
      <vt:lpstr>Background</vt:lpstr>
      <vt:lpstr>Statistics on the Analysis Concept Working group 😉 </vt:lpstr>
      <vt:lpstr>Why do we need Analysis Concepts</vt:lpstr>
      <vt:lpstr>Today's specification of analysis</vt:lpstr>
      <vt:lpstr>The endpoint</vt:lpstr>
      <vt:lpstr>2. Specifying the model in SAS – how to translate?</vt:lpstr>
      <vt:lpstr>3. Pairwise estimates made – but test for DR &gt; 0.05</vt:lpstr>
      <vt:lpstr>We need better definitions</vt:lpstr>
      <vt:lpstr>Analysis Concepts – scope of CDISC 360i</vt:lpstr>
      <vt:lpstr>Analysis Concepts – generate eSAP</vt:lpstr>
      <vt:lpstr>Analysis Concepts – use for downstream automation</vt:lpstr>
      <vt:lpstr>AC – the missing link between USDM and ARS</vt:lpstr>
      <vt:lpstr>Status and considerations on Analysis Concepts use case and modelling</vt:lpstr>
      <vt:lpstr>Use cases</vt:lpstr>
      <vt:lpstr>AC    DC</vt:lpstr>
      <vt:lpstr>Concepts in the process</vt:lpstr>
      <vt:lpstr>Concepts in the process  – analysis data rendered for different displays</vt:lpstr>
      <vt:lpstr>AC Basic model  – like BC in USDM</vt:lpstr>
      <vt:lpstr>What kind of properties for AC?</vt:lpstr>
      <vt:lpstr>Structuring the analysis text</vt:lpstr>
      <vt:lpstr>Statistical Analysis Mapping Table - example</vt:lpstr>
      <vt:lpstr>Could the AC look like this?</vt:lpstr>
      <vt:lpstr>Could the AC look like this – expanding details?</vt:lpstr>
      <vt:lpstr>Example – Summary analysis</vt:lpstr>
      <vt:lpstr>Example – Summary analysis</vt:lpstr>
      <vt:lpstr>Example – MMRM analysis</vt:lpstr>
      <vt:lpstr>Looking ahead</vt:lpstr>
      <vt:lpstr>Work ahead of us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Bess LeRoy</dc:creator>
  <cp:lastModifiedBy>Janssens, Els (Mechelen)</cp:lastModifiedBy>
  <cp:revision>6</cp:revision>
  <dcterms:created xsi:type="dcterms:W3CDTF">2025-04-07T19:05:42Z</dcterms:created>
  <dcterms:modified xsi:type="dcterms:W3CDTF">2025-05-14T21:11:54Z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0x010100D47D794EB48E7144959FE534A5ED3D9A</vt:lpwstr>
  </property>
  <property fmtid="{D5CDD505-2E9C-101B-9397-08002B2CF9AE}" pid="3" name="MediaServiceImageTags">
    <vt:lpwstr/>
  </property>
</Properties>
</file>